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340" r:id="rId6"/>
    <p:sldId id="289" r:id="rId7"/>
    <p:sldId id="260" r:id="rId8"/>
    <p:sldId id="261" r:id="rId9"/>
    <p:sldId id="262" r:id="rId10"/>
    <p:sldId id="263" r:id="rId11"/>
    <p:sldId id="264" r:id="rId12"/>
    <p:sldId id="268"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892"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aseline="0"/>
              <a:t>Petroleum Usage in PJ</a:t>
            </a:r>
          </a:p>
        </c:rich>
      </c:tx>
      <c:layout>
        <c:manualLayout>
          <c:xMode val="edge"/>
          <c:yMode val="edge"/>
          <c:x val="0.22403455818022747"/>
          <c:y val="3.2407407407407406E-2"/>
        </c:manualLayout>
      </c:layout>
      <c:overlay val="0"/>
      <c:spPr>
        <a:solidFill>
          <a:srgbClr val="FFFF00"/>
        </a:solid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Sheet1!$E$40</c:f>
              <c:strCache>
                <c:ptCount val="1"/>
                <c:pt idx="0">
                  <c:v>Usage in PJ</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991-4348-A3AE-43A819FEB55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991-4348-A3AE-43A819FEB55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991-4348-A3AE-43A819FEB55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991-4348-A3AE-43A819FEB55C}"/>
              </c:ext>
            </c:extLst>
          </c:dPt>
          <c:dLbls>
            <c:dLbl>
              <c:idx val="0"/>
              <c:layout>
                <c:manualLayout>
                  <c:x val="9.7222222222222127E-2"/>
                  <c:y val="-0.1157407407407408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991-4348-A3AE-43A819FEB55C}"/>
                </c:ext>
              </c:extLst>
            </c:dLbl>
            <c:dLbl>
              <c:idx val="1"/>
              <c:layout>
                <c:manualLayout>
                  <c:x val="-9.1666666666666674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991-4348-A3AE-43A819FEB55C}"/>
                </c:ext>
              </c:extLst>
            </c:dLbl>
            <c:dLbl>
              <c:idx val="2"/>
              <c:layout>
                <c:manualLayout>
                  <c:x val="-5.8333333333333383E-2"/>
                  <c:y val="4.166666666666666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991-4348-A3AE-43A819FEB55C}"/>
                </c:ext>
              </c:extLst>
            </c:dLbl>
            <c:dLbl>
              <c:idx val="3"/>
              <c:layout>
                <c:manualLayout>
                  <c:x val="0.58361398163141687"/>
                  <c:y val="1.534527696372078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6065961602786573"/>
                      <c:h val="0.29158280542757198"/>
                    </c:manualLayout>
                  </c15:layout>
                </c:ext>
                <c:ext xmlns:c16="http://schemas.microsoft.com/office/drawing/2014/chart" uri="{C3380CC4-5D6E-409C-BE32-E72D297353CC}">
                  <c16:uniqueId val="{00000007-E991-4348-A3AE-43A819FEB55C}"/>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rgbClr val="FF0000"/>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Sheet1!$D$41:$D$44</c:f>
              <c:strCache>
                <c:ptCount val="4"/>
                <c:pt idx="0">
                  <c:v>Transport </c:v>
                </c:pt>
                <c:pt idx="1">
                  <c:v>Power Generation </c:v>
                </c:pt>
                <c:pt idx="2">
                  <c:v>Industry</c:v>
                </c:pt>
                <c:pt idx="3">
                  <c:v>Commercial and HH</c:v>
                </c:pt>
              </c:strCache>
            </c:strRef>
          </c:cat>
          <c:val>
            <c:numRef>
              <c:f>Sheet1!$E$41:$E$44</c:f>
              <c:numCache>
                <c:formatCode>General</c:formatCode>
                <c:ptCount val="4"/>
                <c:pt idx="0">
                  <c:v>135.80000000000001</c:v>
                </c:pt>
                <c:pt idx="1">
                  <c:v>45.4</c:v>
                </c:pt>
                <c:pt idx="2">
                  <c:v>9</c:v>
                </c:pt>
                <c:pt idx="3">
                  <c:v>25.2</c:v>
                </c:pt>
              </c:numCache>
            </c:numRef>
          </c:val>
          <c:extLst>
            <c:ext xmlns:c16="http://schemas.microsoft.com/office/drawing/2014/chart" uri="{C3380CC4-5D6E-409C-BE32-E72D297353CC}">
              <c16:uniqueId val="{00000008-E991-4348-A3AE-43A819FEB55C}"/>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0.91667</cdr:y>
    </cdr:from>
    <cdr:to>
      <cdr:x>0.84792</cdr:x>
      <cdr:y>1</cdr:y>
    </cdr:to>
    <cdr:sp macro="" textlink="">
      <cdr:nvSpPr>
        <cdr:cNvPr id="2" name="TextBox 1"/>
        <cdr:cNvSpPr txBox="1"/>
      </cdr:nvSpPr>
      <cdr:spPr>
        <a:xfrm xmlns:a="http://schemas.openxmlformats.org/drawingml/2006/main">
          <a:off x="0" y="3619004"/>
          <a:ext cx="4806288" cy="3289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a:t>Source - Sri Lanka Energy Balance</a:t>
          </a:r>
          <a:r>
            <a:rPr lang="en-US" sz="2000" baseline="0" dirty="0"/>
            <a:t> 2018</a:t>
          </a:r>
          <a:endParaRPr lang="en-US"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0FFF2-83C2-4C3C-AC09-7AA837269E01}" type="datetimeFigureOut">
              <a:rPr lang="en-US" smtClean="0"/>
              <a:t>8/26/2024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276E93-18EE-4A54-B56E-8A933A50A410}" type="slidenum">
              <a:rPr lang="en-US" smtClean="0"/>
              <a:t>‹#›</a:t>
            </a:fld>
            <a:endParaRPr lang="en-US"/>
          </a:p>
        </p:txBody>
      </p:sp>
    </p:spTree>
    <p:extLst>
      <p:ext uri="{BB962C8B-B14F-4D97-AF65-F5344CB8AC3E}">
        <p14:creationId xmlns:p14="http://schemas.microsoft.com/office/powerpoint/2010/main" val="1897435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fontScale="92500" lnSpcReduction="20000"/>
          </a:bodyPr>
          <a:lstStyle/>
          <a:p>
            <a:pPr eaLnBrk="1" hangingPunct="1">
              <a:spcBef>
                <a:spcPct val="0"/>
              </a:spcBef>
              <a:defRPr/>
            </a:pPr>
            <a:r>
              <a:rPr lang="en-GB" dirty="0"/>
              <a:t>The Transport Sector is the dominant user of liquid fuels with 70 percent of oil used in 2011.  This percentage will only increase as the vehicle fleet increases. Unfortunately, the transportation sector is an inefficient user of liquid fuels. Sri Lanka uses 21 percent of its total energy for transport, compared to 7% in India and 16% in Thailand and 19% in Malaysia. These other countries are much larger countries with longer transport distances.  </a:t>
            </a:r>
          </a:p>
          <a:p>
            <a:pPr eaLnBrk="1" hangingPunct="1">
              <a:spcBef>
                <a:spcPct val="0"/>
              </a:spcBef>
              <a:defRPr/>
            </a:pPr>
            <a:endParaRPr lang="en-GB" dirty="0"/>
          </a:p>
          <a:p>
            <a:pPr eaLnBrk="1" hangingPunct="1">
              <a:spcBef>
                <a:spcPct val="0"/>
              </a:spcBef>
              <a:defRPr/>
            </a:pPr>
            <a:r>
              <a:rPr lang="en-GB" dirty="0"/>
              <a:t>Inefficiencies arise from: Congestion (average speeds in W. Province ~15 km/hr and 25 km/hr islandwide); Inadequate attention to mass transit; Combustion inefficiencies of the vehicles; and Poor use of railway assets</a:t>
            </a:r>
            <a:endParaRPr lang="en-US" dirty="0"/>
          </a:p>
          <a:p>
            <a:pPr eaLnBrk="1" hangingPunct="1">
              <a:spcBef>
                <a:spcPct val="0"/>
              </a:spcBef>
              <a:defRPr/>
            </a:pPr>
            <a:r>
              <a:rPr lang="en-GB" dirty="0"/>
              <a:t> </a:t>
            </a:r>
            <a:endParaRPr lang="en-US" dirty="0"/>
          </a:p>
          <a:p>
            <a:pPr eaLnBrk="1" hangingPunct="1">
              <a:spcBef>
                <a:spcPct val="0"/>
              </a:spcBef>
              <a:defRPr/>
            </a:pPr>
            <a:r>
              <a:rPr lang="en-GB" dirty="0"/>
              <a:t>Inefficient consumption is made worse by subsidies. A January 2013 IMF report, </a:t>
            </a:r>
            <a:r>
              <a:rPr lang="en-US" dirty="0"/>
              <a:t>ENERGY SUBSIDY REFORM: LESSONS AND IMPLICATIONS, notes that post-tax energy subsidies in Sri Lanka in 2011 as a percent of government revenues were 19.2% of which petroleum subsidies were 13.9% and Electricity 5.2%, equal to Rs 183 billion. This is on top of the losses incurred by CEB and CPC.  </a:t>
            </a:r>
          </a:p>
          <a:p>
            <a:pPr eaLnBrk="1" hangingPunct="1">
              <a:spcBef>
                <a:spcPct val="0"/>
              </a:spcBef>
              <a:defRPr/>
            </a:pPr>
            <a:endParaRPr lang="en-US" dirty="0"/>
          </a:p>
          <a:p>
            <a:pPr eaLnBrk="1" hangingPunct="1">
              <a:spcBef>
                <a:spcPct val="0"/>
              </a:spcBef>
              <a:defRPr/>
            </a:pPr>
            <a:r>
              <a:rPr lang="en-US" dirty="0"/>
              <a:t>While aimed at protecting consumers, subsidies aggravate fiscal imbalances, crowd-out priority public spending, and depress private investment, including in the energy sector. Subsidies also encourage excessive energy consumption, reduce incentives for investment in renewable energy and energy efficiency. Most subsidy benefits are captured by higher-income households, reinforcing inequality. </a:t>
            </a:r>
          </a:p>
          <a:p>
            <a:pPr eaLnBrk="1" hangingPunct="1">
              <a:spcBef>
                <a:spcPct val="0"/>
              </a:spcBef>
              <a:defRPr/>
            </a:pPr>
            <a:endParaRPr lang="en-US" dirty="0"/>
          </a:p>
          <a:p>
            <a:pPr eaLnBrk="1" hangingPunct="1">
              <a:spcBef>
                <a:spcPct val="0"/>
              </a:spcBef>
              <a:defRPr/>
            </a:pPr>
            <a:r>
              <a:rPr lang="en-GB" dirty="0"/>
              <a:t>Petroleum imports though essential pose major macro-economic and balance of payment risks.  These imports do not add to Sri Lanka’s GDP, except for domestic value added in refining, storage and distribution.  Petroleum imports are expected to grow steadily as the chart from CEYPETCO shows requiring USD 4 billion by 2020. </a:t>
            </a:r>
          </a:p>
          <a:p>
            <a:pPr marL="758495" lvl="1" indent="-325069">
              <a:spcBef>
                <a:spcPct val="0"/>
              </a:spcBef>
              <a:defRPr/>
            </a:pPr>
            <a:endParaRPr lang="en-GB" dirty="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6378B7-5F3C-438D-8526-8AC46578CD37}" type="slidenum">
              <a:rPr lang="en-US"/>
              <a:pPr fontAlgn="base">
                <a:spcBef>
                  <a:spcPct val="0"/>
                </a:spcBef>
                <a:spcAft>
                  <a:spcPct val="0"/>
                </a:spcAft>
                <a:defRPr/>
              </a:pPr>
              <a:t>6</a:t>
            </a:fld>
            <a:endParaRPr lang="en-US"/>
          </a:p>
        </p:txBody>
      </p:sp>
    </p:spTree>
    <p:extLst>
      <p:ext uri="{BB962C8B-B14F-4D97-AF65-F5344CB8AC3E}">
        <p14:creationId xmlns:p14="http://schemas.microsoft.com/office/powerpoint/2010/main" val="2434676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9AF5D-DC64-36FE-80E9-52712A4BA9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83ED03-7656-FA4F-764F-994E13B3B6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4573BC-A8EA-2BD9-68A3-21FD06CADD7E}"/>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5" name="Footer Placeholder 4">
            <a:extLst>
              <a:ext uri="{FF2B5EF4-FFF2-40B4-BE49-F238E27FC236}">
                <a16:creationId xmlns:a16="http://schemas.microsoft.com/office/drawing/2014/main" id="{A35AE8E0-857A-01FA-EE67-552EEB8054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CF6551-7F62-4459-EE89-750AD54C72D5}"/>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116604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A22D-D620-E8D0-179C-FCC6AAC28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BA6187-1B91-F71D-5585-67674019D6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9B3F1E-C713-B44C-835E-0698EF345DCD}"/>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5" name="Footer Placeholder 4">
            <a:extLst>
              <a:ext uri="{FF2B5EF4-FFF2-40B4-BE49-F238E27FC236}">
                <a16:creationId xmlns:a16="http://schemas.microsoft.com/office/drawing/2014/main" id="{34783580-6CC6-8CE2-BFE6-CBA42CCBC6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953C6-D015-2B5C-4EFD-FCE7964E7E14}"/>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215175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A268A-4CBA-836E-CA25-75E640CC9A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A345E6-43F8-6952-68DC-8EA3F7B487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DBB1D4-808C-4232-BA08-AE069FB57139}"/>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5" name="Footer Placeholder 4">
            <a:extLst>
              <a:ext uri="{FF2B5EF4-FFF2-40B4-BE49-F238E27FC236}">
                <a16:creationId xmlns:a16="http://schemas.microsoft.com/office/drawing/2014/main" id="{76BD8A30-72AD-52E5-4B61-C8B5DF4A06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91167D-7767-7BCB-FE87-F62567766320}"/>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249649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0978B-B1AB-A703-1D87-4D916978BA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63FABA-CD02-81BF-0E3F-1545F9C4C8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39F9F9-93DA-3E2D-C04C-03C243E90364}"/>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5" name="Footer Placeholder 4">
            <a:extLst>
              <a:ext uri="{FF2B5EF4-FFF2-40B4-BE49-F238E27FC236}">
                <a16:creationId xmlns:a16="http://schemas.microsoft.com/office/drawing/2014/main" id="{DB52916A-707C-A1E7-04A2-181D81AA92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2A5F4-D059-CCFA-73BF-30B546795C3C}"/>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427991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4798-D5C9-9782-AA1E-36DA5099BE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B6FB37-DAA5-5D82-2D50-4BA7E89C0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23D285-AFCF-0192-F296-B6862A9ABB4C}"/>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5" name="Footer Placeholder 4">
            <a:extLst>
              <a:ext uri="{FF2B5EF4-FFF2-40B4-BE49-F238E27FC236}">
                <a16:creationId xmlns:a16="http://schemas.microsoft.com/office/drawing/2014/main" id="{929E227A-5EE6-C66F-21DD-AEF90BA3FC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8A451-2B77-0BCB-7D31-90E3897CEBE9}"/>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249343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77C37-E7E7-A219-1228-5DCDD416A3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4A4C33-1924-9770-AB99-5C0C6025D1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C59E15-5F83-AABC-FE73-09755C73CB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475F82-00E1-ABBD-0F17-7A441DC79F2D}"/>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6" name="Footer Placeholder 5">
            <a:extLst>
              <a:ext uri="{FF2B5EF4-FFF2-40B4-BE49-F238E27FC236}">
                <a16:creationId xmlns:a16="http://schemas.microsoft.com/office/drawing/2014/main" id="{832303BF-ED08-891F-FA1B-7CB79056AE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C4F345-7F6A-5918-828F-D023A22FF298}"/>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400374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25E51-2E3E-AD1A-6F0D-E19DEDAEEB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3BEF73-5ABA-0D59-8B39-040AC17D2E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516CE4-8F21-C45F-E00E-83FF22BD6D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0FB535-17DA-6901-AD8B-432CF78BD5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59F8A3-312F-3A41-314A-6FEF2B52BA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6074C0-A6CE-5405-31B7-D2E584AEE816}"/>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8" name="Footer Placeholder 7">
            <a:extLst>
              <a:ext uri="{FF2B5EF4-FFF2-40B4-BE49-F238E27FC236}">
                <a16:creationId xmlns:a16="http://schemas.microsoft.com/office/drawing/2014/main" id="{3FE0ED4A-78C4-3851-54CC-F8AE13D281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81AF1C-DD8F-D95E-2A09-A6B571DF13CB}"/>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2284751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164D4-A98D-4A56-C6C1-C28C049337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0E7FE5-03B7-D455-0B58-BF6A2BBE17EF}"/>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4" name="Footer Placeholder 3">
            <a:extLst>
              <a:ext uri="{FF2B5EF4-FFF2-40B4-BE49-F238E27FC236}">
                <a16:creationId xmlns:a16="http://schemas.microsoft.com/office/drawing/2014/main" id="{8F46027D-6948-E006-C292-7D8C6F29AA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09F52B-838C-7A5B-1FD1-EDB5A0240EB9}"/>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2963561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273D30-5B71-A130-E76B-4B9B420FC82E}"/>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3" name="Footer Placeholder 2">
            <a:extLst>
              <a:ext uri="{FF2B5EF4-FFF2-40B4-BE49-F238E27FC236}">
                <a16:creationId xmlns:a16="http://schemas.microsoft.com/office/drawing/2014/main" id="{F27451E4-E261-73BA-55C9-3B32B4592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C7B3C5-1DE1-4AAE-780C-C09B812110B6}"/>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351925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1FF5B-E709-E550-1C06-E9A3F5426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AFAEE9-EF7F-4D48-CA3C-82264D4755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E186BB-A4B3-6F6C-404D-D9BDEC96CC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2FA8D4-26B3-F83A-F905-27EFD66D18A4}"/>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6" name="Footer Placeholder 5">
            <a:extLst>
              <a:ext uri="{FF2B5EF4-FFF2-40B4-BE49-F238E27FC236}">
                <a16:creationId xmlns:a16="http://schemas.microsoft.com/office/drawing/2014/main" id="{4BA3D5F7-E3C7-8279-F070-7ABE94136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DC2F74-D304-F498-614F-3B8508230D57}"/>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471093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AB197-A07B-D896-E969-AD7F590752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ECC829-9897-19EC-D040-C3A16D917F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DEDF17-AAE0-9572-BD80-3E3B57D5FC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D0E84-D34A-68C1-12BD-4F5403B47630}"/>
              </a:ext>
            </a:extLst>
          </p:cNvPr>
          <p:cNvSpPr>
            <a:spLocks noGrp="1"/>
          </p:cNvSpPr>
          <p:nvPr>
            <p:ph type="dt" sz="half" idx="10"/>
          </p:nvPr>
        </p:nvSpPr>
        <p:spPr/>
        <p:txBody>
          <a:bodyPr/>
          <a:lstStyle/>
          <a:p>
            <a:fld id="{A5399BDC-C9FF-476C-9A90-7AF886246933}" type="datetimeFigureOut">
              <a:rPr lang="en-US" smtClean="0"/>
              <a:t>8/26/2024</a:t>
            </a:fld>
            <a:endParaRPr lang="en-US"/>
          </a:p>
        </p:txBody>
      </p:sp>
      <p:sp>
        <p:nvSpPr>
          <p:cNvPr id="6" name="Footer Placeholder 5">
            <a:extLst>
              <a:ext uri="{FF2B5EF4-FFF2-40B4-BE49-F238E27FC236}">
                <a16:creationId xmlns:a16="http://schemas.microsoft.com/office/drawing/2014/main" id="{2C5CACE9-F2B7-AAD4-03A4-D7D5007BC3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34FE02-6773-BF20-C7A5-A0710E705E35}"/>
              </a:ext>
            </a:extLst>
          </p:cNvPr>
          <p:cNvSpPr>
            <a:spLocks noGrp="1"/>
          </p:cNvSpPr>
          <p:nvPr>
            <p:ph type="sldNum" sz="quarter" idx="12"/>
          </p:nvPr>
        </p:nvSpPr>
        <p:spPr/>
        <p:txBody>
          <a:bodyPr/>
          <a:lstStyle/>
          <a:p>
            <a:fld id="{383DE10D-0E24-4147-8124-F58408D87AE1}" type="slidenum">
              <a:rPr lang="en-US" smtClean="0"/>
              <a:t>‹#›</a:t>
            </a:fld>
            <a:endParaRPr lang="en-US"/>
          </a:p>
        </p:txBody>
      </p:sp>
    </p:spTree>
    <p:extLst>
      <p:ext uri="{BB962C8B-B14F-4D97-AF65-F5344CB8AC3E}">
        <p14:creationId xmlns:p14="http://schemas.microsoft.com/office/powerpoint/2010/main" val="281045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B7DD38-AAB8-9C69-2DD5-3CB23BF95C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34EE92-6491-A72F-15DE-18089C5133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0C212-46B7-12CA-39E5-91323BC71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99BDC-C9FF-476C-9A90-7AF886246933}" type="datetimeFigureOut">
              <a:rPr lang="en-US" smtClean="0"/>
              <a:t>8/26/2024</a:t>
            </a:fld>
            <a:endParaRPr lang="en-US"/>
          </a:p>
        </p:txBody>
      </p:sp>
      <p:sp>
        <p:nvSpPr>
          <p:cNvPr id="5" name="Footer Placeholder 4">
            <a:extLst>
              <a:ext uri="{FF2B5EF4-FFF2-40B4-BE49-F238E27FC236}">
                <a16:creationId xmlns:a16="http://schemas.microsoft.com/office/drawing/2014/main" id="{CF945195-9F92-563A-D666-43F5039F31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582611-8828-F930-7652-19E91E3E6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DE10D-0E24-4147-8124-F58408D87AE1}" type="slidenum">
              <a:rPr lang="en-US" smtClean="0"/>
              <a:t>‹#›</a:t>
            </a:fld>
            <a:endParaRPr lang="en-US"/>
          </a:p>
        </p:txBody>
      </p:sp>
    </p:spTree>
    <p:extLst>
      <p:ext uri="{BB962C8B-B14F-4D97-AF65-F5344CB8AC3E}">
        <p14:creationId xmlns:p14="http://schemas.microsoft.com/office/powerpoint/2010/main" val="115760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73C4D-AD72-A0CE-DCD7-1600791F3B0B}"/>
              </a:ext>
            </a:extLst>
          </p:cNvPr>
          <p:cNvSpPr>
            <a:spLocks noGrp="1"/>
          </p:cNvSpPr>
          <p:nvPr>
            <p:ph type="ctrTitle"/>
          </p:nvPr>
        </p:nvSpPr>
        <p:spPr/>
        <p:txBody>
          <a:bodyPr/>
          <a:lstStyle/>
          <a:p>
            <a:r>
              <a:rPr lang="en-US" dirty="0"/>
              <a:t>A Transport Policy for Sri Lanka ?</a:t>
            </a:r>
          </a:p>
        </p:txBody>
      </p:sp>
      <p:sp>
        <p:nvSpPr>
          <p:cNvPr id="3" name="Subtitle 2">
            <a:extLst>
              <a:ext uri="{FF2B5EF4-FFF2-40B4-BE49-F238E27FC236}">
                <a16:creationId xmlns:a16="http://schemas.microsoft.com/office/drawing/2014/main" id="{71480B63-1A39-610C-F31A-F729E41D7AF6}"/>
              </a:ext>
            </a:extLst>
          </p:cNvPr>
          <p:cNvSpPr>
            <a:spLocks noGrp="1"/>
          </p:cNvSpPr>
          <p:nvPr>
            <p:ph type="subTitle" idx="1"/>
          </p:nvPr>
        </p:nvSpPr>
        <p:spPr/>
        <p:txBody>
          <a:bodyPr/>
          <a:lstStyle/>
          <a:p>
            <a:r>
              <a:rPr lang="en-US" dirty="0"/>
              <a:t>Eng Parakrama Jayasinghe</a:t>
            </a:r>
          </a:p>
          <a:p>
            <a:r>
              <a:rPr lang="en-US" dirty="0"/>
              <a:t>Member of  Expert Committee on Mitigation </a:t>
            </a:r>
          </a:p>
          <a:p>
            <a:r>
              <a:rPr lang="en-US" dirty="0"/>
              <a:t>Climate Change Secretariat </a:t>
            </a:r>
          </a:p>
        </p:txBody>
      </p:sp>
    </p:spTree>
    <p:extLst>
      <p:ext uri="{BB962C8B-B14F-4D97-AF65-F5344CB8AC3E}">
        <p14:creationId xmlns:p14="http://schemas.microsoft.com/office/powerpoint/2010/main" val="401568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707D5-23F5-EB5C-8503-83550F229802}"/>
              </a:ext>
            </a:extLst>
          </p:cNvPr>
          <p:cNvSpPr>
            <a:spLocks noGrp="1"/>
          </p:cNvSpPr>
          <p:nvPr>
            <p:ph type="title"/>
          </p:nvPr>
        </p:nvSpPr>
        <p:spPr>
          <a:xfrm>
            <a:off x="1012372" y="-298904"/>
            <a:ext cx="10515600" cy="1082675"/>
          </a:xfrm>
        </p:spPr>
        <p:txBody>
          <a:bodyPr/>
          <a:lstStyle/>
          <a:p>
            <a:r>
              <a:rPr lang="en-US" dirty="0"/>
              <a:t>What about the larger vehicles?</a:t>
            </a:r>
          </a:p>
        </p:txBody>
      </p:sp>
      <p:sp>
        <p:nvSpPr>
          <p:cNvPr id="3" name="Content Placeholder 2">
            <a:extLst>
              <a:ext uri="{FF2B5EF4-FFF2-40B4-BE49-F238E27FC236}">
                <a16:creationId xmlns:a16="http://schemas.microsoft.com/office/drawing/2014/main" id="{6A217A08-52B6-3868-CA52-3A0F36960A93}"/>
              </a:ext>
            </a:extLst>
          </p:cNvPr>
          <p:cNvSpPr>
            <a:spLocks noGrp="1"/>
          </p:cNvSpPr>
          <p:nvPr>
            <p:ph idx="1"/>
          </p:nvPr>
        </p:nvSpPr>
        <p:spPr>
          <a:xfrm>
            <a:off x="762000" y="783771"/>
            <a:ext cx="10515600" cy="5791200"/>
          </a:xfrm>
        </p:spPr>
        <p:txBody>
          <a:bodyPr>
            <a:normAutofit fontScale="85000" lnSpcReduction="10000"/>
          </a:bodyPr>
          <a:lstStyle/>
          <a:p>
            <a:r>
              <a:rPr lang="en-US" dirty="0"/>
              <a:t>For the near future they would need to be continued on fossil fuels.</a:t>
            </a:r>
          </a:p>
          <a:p>
            <a:r>
              <a:rPr lang="en-US" dirty="0"/>
              <a:t>But the possibility of converting the existing vehicles to run on Green Hydrogen generated using renewable energy is already proven . An increase of efficiency over    % is possible with concurrent reduction of carbon emissions.</a:t>
            </a:r>
          </a:p>
          <a:p>
            <a:r>
              <a:rPr lang="en-US" dirty="0"/>
              <a:t>The busses used for public transport can be EVs in the short term. The current higher cost of EV busses can be recovered in a few years by the savings in fuel costs. </a:t>
            </a:r>
          </a:p>
          <a:p>
            <a:r>
              <a:rPr lang="en-US" sz="3300" dirty="0">
                <a:solidFill>
                  <a:srgbClr val="FF0000"/>
                </a:solidFill>
              </a:rPr>
              <a:t>Railways offer a much more attractive option. Over 90% of our locomotives are actually run on electricity being Diesel Electrics.</a:t>
            </a:r>
          </a:p>
          <a:p>
            <a:r>
              <a:rPr lang="en-US" sz="3300" dirty="0">
                <a:solidFill>
                  <a:srgbClr val="FF0000"/>
                </a:solidFill>
              </a:rPr>
              <a:t>They can be converted to run the diesel generators on Green Hydrogen generated by the SLR on its own using Solar or Wind at their own depots.</a:t>
            </a:r>
          </a:p>
          <a:p>
            <a:r>
              <a:rPr lang="en-US" sz="3300" dirty="0">
                <a:solidFill>
                  <a:srgbClr val="FF0000"/>
                </a:solidFill>
              </a:rPr>
              <a:t>This will remove the need for expensive electrical over head electrical supply lines and make all routes to be electrified immediately </a:t>
            </a:r>
            <a:r>
              <a:rPr lang="en-US" dirty="0"/>
              <a:t>.</a:t>
            </a:r>
          </a:p>
        </p:txBody>
      </p:sp>
    </p:spTree>
    <p:extLst>
      <p:ext uri="{BB962C8B-B14F-4D97-AF65-F5344CB8AC3E}">
        <p14:creationId xmlns:p14="http://schemas.microsoft.com/office/powerpoint/2010/main" val="401029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F0B63-F3D5-0A05-CE92-136F707D9A31}"/>
              </a:ext>
            </a:extLst>
          </p:cNvPr>
          <p:cNvSpPr>
            <a:spLocks noGrp="1"/>
          </p:cNvSpPr>
          <p:nvPr>
            <p:ph type="title"/>
          </p:nvPr>
        </p:nvSpPr>
        <p:spPr/>
        <p:txBody>
          <a:bodyPr/>
          <a:lstStyle/>
          <a:p>
            <a:r>
              <a:rPr lang="en-US" dirty="0"/>
              <a:t>Impact on Transport Cost across the board</a:t>
            </a:r>
          </a:p>
        </p:txBody>
      </p:sp>
      <p:sp>
        <p:nvSpPr>
          <p:cNvPr id="3" name="Content Placeholder 2">
            <a:extLst>
              <a:ext uri="{FF2B5EF4-FFF2-40B4-BE49-F238E27FC236}">
                <a16:creationId xmlns:a16="http://schemas.microsoft.com/office/drawing/2014/main" id="{E8381572-4DA9-3B40-3E60-02C540828797}"/>
              </a:ext>
            </a:extLst>
          </p:cNvPr>
          <p:cNvSpPr>
            <a:spLocks noGrp="1"/>
          </p:cNvSpPr>
          <p:nvPr>
            <p:ph idx="1"/>
          </p:nvPr>
        </p:nvSpPr>
        <p:spPr/>
        <p:txBody>
          <a:bodyPr/>
          <a:lstStyle/>
          <a:p>
            <a:r>
              <a:rPr lang="en-US" dirty="0"/>
              <a:t>Transport is major cost for all segments of the economy and for the people. The elimination of use of fossil fuels at ever increasing costs and paid for in Dolars will immediately reduce the cost of transport </a:t>
            </a:r>
          </a:p>
          <a:p>
            <a:r>
              <a:rPr lang="en-US" dirty="0"/>
              <a:t>The change over in Railways will have the most impact by reducing cost of fuel for SLR making them profitable to enable other investments to attract more passengers and cargo. The change is not limited to few corridors , but can be implemented island wide. </a:t>
            </a:r>
          </a:p>
          <a:p>
            <a:r>
              <a:rPr lang="en-US" dirty="0"/>
              <a:t>The reduction in emissions will enable targeting low cost funding from Green Carbon Fund </a:t>
            </a:r>
          </a:p>
        </p:txBody>
      </p:sp>
    </p:spTree>
    <p:extLst>
      <p:ext uri="{BB962C8B-B14F-4D97-AF65-F5344CB8AC3E}">
        <p14:creationId xmlns:p14="http://schemas.microsoft.com/office/powerpoint/2010/main" val="3466520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981200" y="152401"/>
            <a:ext cx="8229600" cy="792163"/>
          </a:xfrm>
          <a:prstGeom prst="rect">
            <a:avLst/>
          </a:prstGeom>
          <a:noFill/>
          <a:ln w="9525">
            <a:noFill/>
            <a:miter lim="800000"/>
            <a:headEnd/>
            <a:tailEnd/>
          </a:ln>
        </p:spPr>
        <p:txBody>
          <a:bodyPr anchor="ctr"/>
          <a:lstStyle/>
          <a:p>
            <a:pPr eaLnBrk="1" hangingPunct="1"/>
            <a:r>
              <a:rPr lang="en-GB" sz="3600">
                <a:solidFill>
                  <a:schemeClr val="tx2"/>
                </a:solidFill>
              </a:rPr>
              <a:t>Converting the </a:t>
            </a:r>
            <a:r>
              <a:rPr lang="en-GB" sz="3600">
                <a:solidFill>
                  <a:srgbClr val="FF0000"/>
                </a:solidFill>
              </a:rPr>
              <a:t>Drain</a:t>
            </a:r>
            <a:r>
              <a:rPr lang="en-GB" sz="3600">
                <a:solidFill>
                  <a:schemeClr val="tx2"/>
                </a:solidFill>
              </a:rPr>
              <a:t> to a </a:t>
            </a:r>
            <a:r>
              <a:rPr lang="en-GB" sz="3600">
                <a:solidFill>
                  <a:srgbClr val="3333FF"/>
                </a:solidFill>
              </a:rPr>
              <a:t>‘Spin’</a:t>
            </a:r>
          </a:p>
        </p:txBody>
      </p:sp>
      <p:pic>
        <p:nvPicPr>
          <p:cNvPr id="34819" name="Picture 3" descr="Districts of Sri Lanka"/>
          <p:cNvPicPr>
            <a:picLocks noChangeAspect="1" noChangeArrowheads="1"/>
          </p:cNvPicPr>
          <p:nvPr/>
        </p:nvPicPr>
        <p:blipFill>
          <a:blip r:embed="rId2" cstate="print"/>
          <a:srcRect/>
          <a:stretch>
            <a:fillRect/>
          </a:stretch>
        </p:blipFill>
        <p:spPr bwMode="auto">
          <a:xfrm>
            <a:off x="1828800" y="838200"/>
            <a:ext cx="3817938" cy="6019800"/>
          </a:xfrm>
          <a:prstGeom prst="rect">
            <a:avLst/>
          </a:prstGeom>
          <a:noFill/>
          <a:ln w="9525">
            <a:noFill/>
            <a:miter lim="800000"/>
            <a:headEnd/>
            <a:tailEnd/>
          </a:ln>
        </p:spPr>
      </p:pic>
      <p:pic>
        <p:nvPicPr>
          <p:cNvPr id="34820" name="Picture 4" descr="Districts of Sri Lanka"/>
          <p:cNvPicPr>
            <a:picLocks noChangeAspect="1" noChangeArrowheads="1"/>
          </p:cNvPicPr>
          <p:nvPr/>
        </p:nvPicPr>
        <p:blipFill>
          <a:blip r:embed="rId2" cstate="print"/>
          <a:srcRect/>
          <a:stretch>
            <a:fillRect/>
          </a:stretch>
        </p:blipFill>
        <p:spPr bwMode="auto">
          <a:xfrm>
            <a:off x="5943600" y="838200"/>
            <a:ext cx="3657600" cy="6019800"/>
          </a:xfrm>
          <a:prstGeom prst="rect">
            <a:avLst/>
          </a:prstGeom>
          <a:noFill/>
          <a:ln w="9525">
            <a:noFill/>
            <a:miter lim="800000"/>
            <a:headEnd/>
            <a:tailEnd/>
          </a:ln>
        </p:spPr>
      </p:pic>
      <p:sp>
        <p:nvSpPr>
          <p:cNvPr id="34821" name="AutoShape 5"/>
          <p:cNvSpPr>
            <a:spLocks noChangeArrowheads="1"/>
          </p:cNvSpPr>
          <p:nvPr/>
        </p:nvSpPr>
        <p:spPr bwMode="auto">
          <a:xfrm rot="-9791699">
            <a:off x="1828800" y="4267200"/>
            <a:ext cx="990600" cy="990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chemeClr val="tx1"/>
            </a:solidFill>
            <a:miter lim="800000"/>
            <a:headEnd/>
            <a:tailEnd/>
          </a:ln>
        </p:spPr>
        <p:txBody>
          <a:bodyPr rot="10800000" wrap="none" anchor="ctr"/>
          <a:lstStyle/>
          <a:p>
            <a:r>
              <a:rPr lang="en-US"/>
              <a:t>$$$</a:t>
            </a:r>
          </a:p>
        </p:txBody>
      </p:sp>
      <p:sp>
        <p:nvSpPr>
          <p:cNvPr id="34822" name="AutoShape 6"/>
          <p:cNvSpPr>
            <a:spLocks noChangeArrowheads="1"/>
          </p:cNvSpPr>
          <p:nvPr/>
        </p:nvSpPr>
        <p:spPr bwMode="auto">
          <a:xfrm rot="7199315">
            <a:off x="2543175" y="3911600"/>
            <a:ext cx="2090738" cy="16668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7C80"/>
          </a:solidFill>
          <a:ln w="9525">
            <a:solidFill>
              <a:schemeClr val="tx1"/>
            </a:solidFill>
            <a:miter lim="800000"/>
            <a:headEnd/>
            <a:tailEnd/>
          </a:ln>
        </p:spPr>
        <p:txBody>
          <a:bodyPr wrap="none" anchor="ctr"/>
          <a:lstStyle/>
          <a:p>
            <a:endParaRPr lang="en-US"/>
          </a:p>
        </p:txBody>
      </p:sp>
      <p:sp>
        <p:nvSpPr>
          <p:cNvPr id="34823" name="AutoShape 7"/>
          <p:cNvSpPr>
            <a:spLocks noChangeArrowheads="1"/>
          </p:cNvSpPr>
          <p:nvPr/>
        </p:nvSpPr>
        <p:spPr bwMode="auto">
          <a:xfrm rot="-7646017">
            <a:off x="2705100" y="5524500"/>
            <a:ext cx="12192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7C80"/>
          </a:solidFill>
          <a:ln w="9525">
            <a:solidFill>
              <a:schemeClr val="tx1"/>
            </a:solidFill>
            <a:miter lim="800000"/>
            <a:headEnd/>
            <a:tailEnd/>
          </a:ln>
        </p:spPr>
        <p:txBody>
          <a:bodyPr wrap="none" anchor="ctr"/>
          <a:lstStyle/>
          <a:p>
            <a:endParaRPr lang="en-US"/>
          </a:p>
        </p:txBody>
      </p:sp>
      <p:sp>
        <p:nvSpPr>
          <p:cNvPr id="34824" name="AutoShape 8"/>
          <p:cNvSpPr>
            <a:spLocks noChangeArrowheads="1"/>
          </p:cNvSpPr>
          <p:nvPr/>
        </p:nvSpPr>
        <p:spPr bwMode="auto">
          <a:xfrm rot="6091863">
            <a:off x="2029619" y="3559969"/>
            <a:ext cx="2019300" cy="23971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7C80"/>
          </a:solidFill>
          <a:ln w="9525">
            <a:solidFill>
              <a:schemeClr val="tx1"/>
            </a:solidFill>
            <a:miter lim="800000"/>
            <a:headEnd/>
            <a:tailEnd/>
          </a:ln>
        </p:spPr>
        <p:txBody>
          <a:bodyPr wrap="none" anchor="ctr"/>
          <a:lstStyle/>
          <a:p>
            <a:endParaRPr lang="en-US"/>
          </a:p>
        </p:txBody>
      </p:sp>
      <p:sp>
        <p:nvSpPr>
          <p:cNvPr id="34825" name="AutoShape 9"/>
          <p:cNvSpPr>
            <a:spLocks noChangeArrowheads="1"/>
          </p:cNvSpPr>
          <p:nvPr/>
        </p:nvSpPr>
        <p:spPr bwMode="auto">
          <a:xfrm rot="9629659">
            <a:off x="3175000" y="4462463"/>
            <a:ext cx="17526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7C80"/>
          </a:solidFill>
          <a:ln w="9525">
            <a:solidFill>
              <a:schemeClr val="tx1"/>
            </a:solidFill>
            <a:miter lim="800000"/>
            <a:headEnd/>
            <a:tailEnd/>
          </a:ln>
        </p:spPr>
        <p:txBody>
          <a:bodyPr wrap="none" anchor="ctr"/>
          <a:lstStyle/>
          <a:p>
            <a:endParaRPr lang="en-US"/>
          </a:p>
        </p:txBody>
      </p:sp>
      <p:sp>
        <p:nvSpPr>
          <p:cNvPr id="34826" name="AutoShape 10"/>
          <p:cNvSpPr>
            <a:spLocks noChangeArrowheads="1"/>
          </p:cNvSpPr>
          <p:nvPr/>
        </p:nvSpPr>
        <p:spPr bwMode="auto">
          <a:xfrm rot="-10510358">
            <a:off x="2971800" y="4957763"/>
            <a:ext cx="1524000" cy="228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7C80"/>
          </a:solidFill>
          <a:ln w="9525">
            <a:solidFill>
              <a:schemeClr val="tx1"/>
            </a:solidFill>
            <a:miter lim="800000"/>
            <a:headEnd/>
            <a:tailEnd/>
          </a:ln>
        </p:spPr>
        <p:txBody>
          <a:bodyPr wrap="none" anchor="ctr"/>
          <a:lstStyle/>
          <a:p>
            <a:endParaRPr lang="en-US"/>
          </a:p>
        </p:txBody>
      </p:sp>
      <p:sp>
        <p:nvSpPr>
          <p:cNvPr id="34827" name="AutoShape 11"/>
          <p:cNvSpPr>
            <a:spLocks noChangeArrowheads="1"/>
          </p:cNvSpPr>
          <p:nvPr/>
        </p:nvSpPr>
        <p:spPr bwMode="auto">
          <a:xfrm rot="-5077817">
            <a:off x="7107238" y="4627563"/>
            <a:ext cx="720725" cy="1981200"/>
          </a:xfrm>
          <a:prstGeom prst="curvedRightArrow">
            <a:avLst>
              <a:gd name="adj1" fmla="val 14966"/>
              <a:gd name="adj2" fmla="val 69944"/>
              <a:gd name="adj3" fmla="val 33333"/>
            </a:avLst>
          </a:prstGeom>
          <a:solidFill>
            <a:srgbClr val="00CC99"/>
          </a:solidFill>
          <a:ln w="9525">
            <a:solidFill>
              <a:srgbClr val="00CC66"/>
            </a:solidFill>
            <a:miter lim="800000"/>
            <a:headEnd/>
            <a:tailEnd/>
          </a:ln>
        </p:spPr>
        <p:txBody>
          <a:bodyPr wrap="none" anchor="ctr"/>
          <a:lstStyle/>
          <a:p>
            <a:endParaRPr lang="en-US"/>
          </a:p>
        </p:txBody>
      </p:sp>
      <p:sp>
        <p:nvSpPr>
          <p:cNvPr id="34828" name="AutoShape 12"/>
          <p:cNvSpPr>
            <a:spLocks noChangeArrowheads="1"/>
          </p:cNvSpPr>
          <p:nvPr/>
        </p:nvSpPr>
        <p:spPr bwMode="auto">
          <a:xfrm rot="-8320423">
            <a:off x="7458076" y="3581400"/>
            <a:ext cx="720725" cy="1981200"/>
          </a:xfrm>
          <a:prstGeom prst="curvedRightArrow">
            <a:avLst>
              <a:gd name="adj1" fmla="val 14966"/>
              <a:gd name="adj2" fmla="val 69944"/>
              <a:gd name="adj3" fmla="val 33333"/>
            </a:avLst>
          </a:prstGeom>
          <a:solidFill>
            <a:srgbClr val="00FF00"/>
          </a:solidFill>
          <a:ln w="9525">
            <a:solidFill>
              <a:srgbClr val="00CC66"/>
            </a:solidFill>
            <a:miter lim="800000"/>
            <a:headEnd/>
            <a:tailEnd/>
          </a:ln>
        </p:spPr>
        <p:txBody>
          <a:bodyPr wrap="none" anchor="ctr"/>
          <a:lstStyle/>
          <a:p>
            <a:endParaRPr lang="en-US"/>
          </a:p>
        </p:txBody>
      </p:sp>
      <p:sp>
        <p:nvSpPr>
          <p:cNvPr id="34829" name="AutoShape 13"/>
          <p:cNvSpPr>
            <a:spLocks noChangeArrowheads="1"/>
          </p:cNvSpPr>
          <p:nvPr/>
        </p:nvSpPr>
        <p:spPr bwMode="auto">
          <a:xfrm rot="-6904837">
            <a:off x="7412038" y="4170363"/>
            <a:ext cx="720725" cy="1981200"/>
          </a:xfrm>
          <a:prstGeom prst="curvedRightArrow">
            <a:avLst>
              <a:gd name="adj1" fmla="val 14966"/>
              <a:gd name="adj2" fmla="val 69944"/>
              <a:gd name="adj3" fmla="val 33333"/>
            </a:avLst>
          </a:prstGeom>
          <a:solidFill>
            <a:srgbClr val="00CC99"/>
          </a:solidFill>
          <a:ln w="9525">
            <a:solidFill>
              <a:srgbClr val="00CC66"/>
            </a:solidFill>
            <a:miter lim="800000"/>
            <a:headEnd/>
            <a:tailEnd/>
          </a:ln>
        </p:spPr>
        <p:txBody>
          <a:bodyPr vert="eaVert" wrap="none" anchor="ctr"/>
          <a:lstStyle/>
          <a:p>
            <a:r>
              <a:rPr lang="en-US">
                <a:solidFill>
                  <a:srgbClr val="FF0000"/>
                </a:solidFill>
              </a:rPr>
              <a:t>Rs</a:t>
            </a:r>
            <a:r>
              <a:rPr lang="en-US"/>
              <a:t>.</a:t>
            </a:r>
          </a:p>
        </p:txBody>
      </p:sp>
      <p:sp>
        <p:nvSpPr>
          <p:cNvPr id="34830" name="AutoShape 14"/>
          <p:cNvSpPr>
            <a:spLocks noChangeArrowheads="1"/>
          </p:cNvSpPr>
          <p:nvPr/>
        </p:nvSpPr>
        <p:spPr bwMode="auto">
          <a:xfrm rot="-10493676">
            <a:off x="7153276" y="2971800"/>
            <a:ext cx="720725" cy="1981200"/>
          </a:xfrm>
          <a:prstGeom prst="curvedRightArrow">
            <a:avLst>
              <a:gd name="adj1" fmla="val 14966"/>
              <a:gd name="adj2" fmla="val 69944"/>
              <a:gd name="adj3" fmla="val 33333"/>
            </a:avLst>
          </a:prstGeom>
          <a:solidFill>
            <a:srgbClr val="00FF00"/>
          </a:solidFill>
          <a:ln w="9525">
            <a:solidFill>
              <a:srgbClr val="00CC66"/>
            </a:solidFill>
            <a:miter lim="800000"/>
            <a:headEnd/>
            <a:tailEnd/>
          </a:ln>
        </p:spPr>
        <p:txBody>
          <a:bodyPr rot="10800000" wrap="none" anchor="ctr"/>
          <a:lstStyle/>
          <a:p>
            <a:r>
              <a:rPr lang="en-US">
                <a:solidFill>
                  <a:srgbClr val="FF0000"/>
                </a:solidFill>
              </a:rPr>
              <a:t>Rs</a:t>
            </a:r>
            <a:r>
              <a:rPr lang="en-US"/>
              <a:t>.</a:t>
            </a:r>
          </a:p>
        </p:txBody>
      </p:sp>
      <p:sp>
        <p:nvSpPr>
          <p:cNvPr id="34831" name="AutoShape 15"/>
          <p:cNvSpPr>
            <a:spLocks noChangeArrowheads="1"/>
          </p:cNvSpPr>
          <p:nvPr/>
        </p:nvSpPr>
        <p:spPr bwMode="auto">
          <a:xfrm rot="10368409">
            <a:off x="6629401" y="2895600"/>
            <a:ext cx="720725" cy="1981200"/>
          </a:xfrm>
          <a:prstGeom prst="curvedRightArrow">
            <a:avLst>
              <a:gd name="adj1" fmla="val 14966"/>
              <a:gd name="adj2" fmla="val 69944"/>
              <a:gd name="adj3" fmla="val 33333"/>
            </a:avLst>
          </a:prstGeom>
          <a:solidFill>
            <a:srgbClr val="00FF00"/>
          </a:solidFill>
          <a:ln w="9525">
            <a:solidFill>
              <a:srgbClr val="00FF00"/>
            </a:solidFill>
            <a:miter lim="800000"/>
            <a:headEnd/>
            <a:tailEnd/>
          </a:ln>
        </p:spPr>
        <p:txBody>
          <a:bodyPr rot="10800000" wrap="none" anchor="ctr"/>
          <a:lstStyle/>
          <a:p>
            <a:r>
              <a:rPr lang="en-US">
                <a:solidFill>
                  <a:srgbClr val="FF0000"/>
                </a:solidFill>
              </a:rPr>
              <a:t>Rs</a:t>
            </a:r>
            <a:r>
              <a:rPr lang="en-US"/>
              <a:t>.</a:t>
            </a:r>
          </a:p>
        </p:txBody>
      </p:sp>
      <p:sp>
        <p:nvSpPr>
          <p:cNvPr id="34832" name="AutoShape 16"/>
          <p:cNvSpPr>
            <a:spLocks noChangeArrowheads="1"/>
          </p:cNvSpPr>
          <p:nvPr/>
        </p:nvSpPr>
        <p:spPr bwMode="auto">
          <a:xfrm rot="-9791699">
            <a:off x="5486400" y="4572000"/>
            <a:ext cx="890588" cy="43815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chemeClr val="tx1"/>
            </a:solidFill>
            <a:miter lim="800000"/>
            <a:headEnd/>
            <a:tailEnd/>
          </a:ln>
        </p:spPr>
        <p:txBody>
          <a:bodyPr rot="10800000" wrap="none" anchor="ctr"/>
          <a:lstStyle/>
          <a:p>
            <a:r>
              <a:rPr lang="en-US"/>
              <a:t>$</a:t>
            </a:r>
          </a:p>
        </p:txBody>
      </p:sp>
      <p:sp>
        <p:nvSpPr>
          <p:cNvPr id="48145" name="Text Box 17"/>
          <p:cNvSpPr txBox="1">
            <a:spLocks noChangeArrowheads="1"/>
          </p:cNvSpPr>
          <p:nvPr/>
        </p:nvSpPr>
        <p:spPr bwMode="auto">
          <a:xfrm>
            <a:off x="1828800" y="5699125"/>
            <a:ext cx="4114800" cy="861774"/>
          </a:xfrm>
          <a:prstGeom prst="rect">
            <a:avLst/>
          </a:prstGeom>
          <a:noFill/>
          <a:ln w="9525">
            <a:noFill/>
            <a:miter lim="800000"/>
            <a:headEnd/>
            <a:tailEnd/>
          </a:ln>
        </p:spPr>
        <p:txBody>
          <a:bodyPr>
            <a:spAutoFit/>
          </a:bodyPr>
          <a:lstStyle/>
          <a:p>
            <a:pPr eaLnBrk="1" hangingPunct="1">
              <a:spcBef>
                <a:spcPct val="50000"/>
              </a:spcBef>
            </a:pPr>
            <a:r>
              <a:rPr lang="en-GB" sz="2000" b="1">
                <a:solidFill>
                  <a:srgbClr val="FF3300"/>
                </a:solidFill>
              </a:rPr>
              <a:t>Cost of Energy  and other imports </a:t>
            </a:r>
          </a:p>
          <a:p>
            <a:pPr eaLnBrk="1" hangingPunct="1">
              <a:spcBef>
                <a:spcPct val="50000"/>
              </a:spcBef>
            </a:pPr>
            <a:r>
              <a:rPr lang="en-GB" sz="2000" b="1">
                <a:solidFill>
                  <a:srgbClr val="FF3300"/>
                </a:solidFill>
              </a:rPr>
              <a:t>Draining the Economy</a:t>
            </a:r>
          </a:p>
        </p:txBody>
      </p:sp>
      <p:sp>
        <p:nvSpPr>
          <p:cNvPr id="48146" name="Text Box 18"/>
          <p:cNvSpPr txBox="1">
            <a:spLocks noChangeArrowheads="1"/>
          </p:cNvSpPr>
          <p:nvPr/>
        </p:nvSpPr>
        <p:spPr bwMode="auto">
          <a:xfrm>
            <a:off x="5867400" y="6078539"/>
            <a:ext cx="4800600" cy="854075"/>
          </a:xfrm>
          <a:prstGeom prst="rect">
            <a:avLst/>
          </a:prstGeom>
          <a:noFill/>
          <a:ln w="9525">
            <a:noFill/>
            <a:miter lim="800000"/>
            <a:headEnd/>
            <a:tailEnd/>
          </a:ln>
        </p:spPr>
        <p:txBody>
          <a:bodyPr>
            <a:spAutoFit/>
          </a:bodyPr>
          <a:lstStyle/>
          <a:p>
            <a:pPr eaLnBrk="1" hangingPunct="1">
              <a:spcBef>
                <a:spcPct val="50000"/>
              </a:spcBef>
            </a:pPr>
            <a:r>
              <a:rPr lang="en-GB" sz="2000" b="1">
                <a:solidFill>
                  <a:srgbClr val="3333CC"/>
                </a:solidFill>
              </a:rPr>
              <a:t>Value of Energy and local inputs </a:t>
            </a:r>
          </a:p>
          <a:p>
            <a:pPr eaLnBrk="1" hangingPunct="1">
              <a:spcBef>
                <a:spcPct val="50000"/>
              </a:spcBef>
            </a:pPr>
            <a:r>
              <a:rPr lang="en-GB" sz="2000" b="1">
                <a:solidFill>
                  <a:srgbClr val="3333CC"/>
                </a:solidFill>
              </a:rPr>
              <a:t>Catalysing the Economy !!</a:t>
            </a:r>
          </a:p>
        </p:txBody>
      </p:sp>
      <p:sp>
        <p:nvSpPr>
          <p:cNvPr id="34835" name="Text Box 19"/>
          <p:cNvSpPr txBox="1">
            <a:spLocks noChangeArrowheads="1"/>
          </p:cNvSpPr>
          <p:nvPr/>
        </p:nvSpPr>
        <p:spPr bwMode="auto">
          <a:xfrm>
            <a:off x="2133600" y="1981200"/>
            <a:ext cx="1981200" cy="457200"/>
          </a:xfrm>
          <a:prstGeom prst="rect">
            <a:avLst/>
          </a:prstGeom>
          <a:solidFill>
            <a:srgbClr val="FF3300"/>
          </a:solidFill>
          <a:ln w="9525">
            <a:noFill/>
            <a:miter lim="800000"/>
            <a:headEnd/>
            <a:tailEnd/>
          </a:ln>
        </p:spPr>
        <p:txBody>
          <a:bodyPr>
            <a:spAutoFit/>
          </a:bodyPr>
          <a:lstStyle/>
          <a:p>
            <a:pPr eaLnBrk="1" hangingPunct="1">
              <a:spcBef>
                <a:spcPct val="50000"/>
              </a:spcBef>
            </a:pPr>
            <a:r>
              <a:rPr lang="en-US" sz="2400" b="1">
                <a:latin typeface="BatangChe" pitchFamily="49" charset="-127"/>
              </a:rPr>
              <a:t>The Burden </a:t>
            </a:r>
          </a:p>
        </p:txBody>
      </p:sp>
      <p:sp>
        <p:nvSpPr>
          <p:cNvPr id="34836" name="Text Box 20"/>
          <p:cNvSpPr txBox="1">
            <a:spLocks noChangeArrowheads="1"/>
          </p:cNvSpPr>
          <p:nvPr/>
        </p:nvSpPr>
        <p:spPr bwMode="auto">
          <a:xfrm>
            <a:off x="5785856" y="2058174"/>
            <a:ext cx="2971800" cy="457200"/>
          </a:xfrm>
          <a:prstGeom prst="rect">
            <a:avLst/>
          </a:prstGeom>
          <a:solidFill>
            <a:srgbClr val="00FFFF"/>
          </a:solidFill>
          <a:ln w="9525">
            <a:noFill/>
            <a:miter lim="800000"/>
            <a:headEnd/>
            <a:tailEnd/>
          </a:ln>
        </p:spPr>
        <p:txBody>
          <a:bodyPr>
            <a:spAutoFit/>
          </a:bodyPr>
          <a:lstStyle/>
          <a:p>
            <a:pPr eaLnBrk="1" hangingPunct="1">
              <a:spcBef>
                <a:spcPct val="50000"/>
              </a:spcBef>
            </a:pPr>
            <a:r>
              <a:rPr lang="en-US" sz="2400" b="1" dirty="0"/>
              <a:t>Convert to a  Boon</a:t>
            </a:r>
          </a:p>
        </p:txBody>
      </p:sp>
      <p:sp>
        <p:nvSpPr>
          <p:cNvPr id="34837" name="AutoShape 5"/>
          <p:cNvSpPr>
            <a:spLocks noChangeArrowheads="1"/>
          </p:cNvSpPr>
          <p:nvPr/>
        </p:nvSpPr>
        <p:spPr bwMode="auto">
          <a:xfrm rot="9147094">
            <a:off x="8885238" y="3246438"/>
            <a:ext cx="990600" cy="990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66FF33"/>
          </a:solidFill>
          <a:ln w="9525">
            <a:solidFill>
              <a:schemeClr val="tx1"/>
            </a:solidFill>
            <a:miter lim="800000"/>
            <a:headEnd/>
            <a:tailEnd/>
          </a:ln>
        </p:spPr>
        <p:txBody>
          <a:bodyPr rot="10800000" wrap="none" anchor="ctr"/>
          <a:lstStyle/>
          <a:p>
            <a:r>
              <a:rPr lang="en-US"/>
              <a:t>$$$</a:t>
            </a:r>
          </a:p>
        </p:txBody>
      </p:sp>
      <p:sp>
        <p:nvSpPr>
          <p:cNvPr id="34838" name="AutoShape 5"/>
          <p:cNvSpPr>
            <a:spLocks noChangeArrowheads="1"/>
          </p:cNvSpPr>
          <p:nvPr/>
        </p:nvSpPr>
        <p:spPr bwMode="auto">
          <a:xfrm rot="1208482">
            <a:off x="5473700" y="3644900"/>
            <a:ext cx="990600" cy="990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66FF33"/>
          </a:solidFill>
          <a:ln w="9525">
            <a:solidFill>
              <a:schemeClr val="tx1"/>
            </a:solidFill>
            <a:miter lim="800000"/>
            <a:headEnd/>
            <a:tailEnd/>
          </a:ln>
        </p:spPr>
        <p:txBody>
          <a:bodyPr rot="10800000" wrap="none" anchor="ctr"/>
          <a:lstStyle/>
          <a:p>
            <a:r>
              <a:rPr lang="en-US"/>
              <a:t>$$$</a:t>
            </a:r>
          </a:p>
        </p:txBody>
      </p:sp>
      <p:sp>
        <p:nvSpPr>
          <p:cNvPr id="48151" name="TextBox 25"/>
          <p:cNvSpPr txBox="1">
            <a:spLocks noChangeArrowheads="1"/>
          </p:cNvSpPr>
          <p:nvPr/>
        </p:nvSpPr>
        <p:spPr bwMode="auto">
          <a:xfrm>
            <a:off x="5257800" y="3429000"/>
            <a:ext cx="914400" cy="369888"/>
          </a:xfrm>
          <a:prstGeom prst="rect">
            <a:avLst/>
          </a:prstGeom>
          <a:noFill/>
          <a:ln w="9525">
            <a:noFill/>
            <a:miter lim="800000"/>
            <a:headEnd/>
            <a:tailEnd/>
          </a:ln>
        </p:spPr>
        <p:txBody>
          <a:bodyPr>
            <a:spAutoFit/>
          </a:bodyPr>
          <a:lstStyle/>
          <a:p>
            <a:r>
              <a:rPr lang="en-US"/>
              <a:t>CERS</a:t>
            </a:r>
          </a:p>
        </p:txBody>
      </p:sp>
      <p:sp>
        <p:nvSpPr>
          <p:cNvPr id="48152" name="Rectangle 26"/>
          <p:cNvSpPr>
            <a:spLocks noChangeArrowheads="1"/>
          </p:cNvSpPr>
          <p:nvPr/>
        </p:nvSpPr>
        <p:spPr bwMode="auto">
          <a:xfrm>
            <a:off x="9220200" y="2971800"/>
            <a:ext cx="648126" cy="369332"/>
          </a:xfrm>
          <a:prstGeom prst="rect">
            <a:avLst/>
          </a:prstGeom>
          <a:noFill/>
          <a:ln w="9525">
            <a:noFill/>
            <a:miter lim="800000"/>
            <a:headEnd/>
            <a:tailEnd/>
          </a:ln>
        </p:spPr>
        <p:txBody>
          <a:bodyPr wrap="none">
            <a:spAutoFit/>
          </a:bodyPr>
          <a:lstStyle/>
          <a:p>
            <a:r>
              <a:rPr lang="en-US"/>
              <a:t>CERS</a:t>
            </a:r>
          </a:p>
        </p:txBody>
      </p:sp>
      <p:sp>
        <p:nvSpPr>
          <p:cNvPr id="26" name="Date Placeholder 25"/>
          <p:cNvSpPr>
            <a:spLocks noGrp="1"/>
          </p:cNvSpPr>
          <p:nvPr>
            <p:ph type="dt" sz="half" idx="10"/>
          </p:nvPr>
        </p:nvSpPr>
        <p:spPr/>
        <p:txBody>
          <a:bodyPr/>
          <a:lstStyle/>
          <a:p>
            <a:fld id="{2049D00C-2083-4C2E-B8C5-491F44EACF52}" type="datetime1">
              <a:rPr lang="en-US" smtClean="0"/>
              <a:pPr/>
              <a:t>8/26/2024</a:t>
            </a:fld>
            <a:endParaRPr lang="en-US"/>
          </a:p>
        </p:txBody>
      </p:sp>
      <p:sp>
        <p:nvSpPr>
          <p:cNvPr id="27" name="Slide Number Placeholder 26"/>
          <p:cNvSpPr>
            <a:spLocks noGrp="1"/>
          </p:cNvSpPr>
          <p:nvPr>
            <p:ph type="sldNum" sz="quarter" idx="12"/>
          </p:nvPr>
        </p:nvSpPr>
        <p:spPr/>
        <p:txBody>
          <a:bodyPr/>
          <a:lstStyle/>
          <a:p>
            <a:fld id="{B34A9780-282F-4714-8D6C-0F98F728F1A6}" type="slidenum">
              <a:rPr lang="en-US" smtClean="0"/>
              <a:pPr/>
              <a:t>12</a:t>
            </a:fld>
            <a:endParaRPr lang="en-US"/>
          </a:p>
        </p:txBody>
      </p:sp>
      <p:sp>
        <p:nvSpPr>
          <p:cNvPr id="2" name="TextBox 1"/>
          <p:cNvSpPr txBox="1"/>
          <p:nvPr/>
        </p:nvSpPr>
        <p:spPr>
          <a:xfrm>
            <a:off x="8822354" y="708338"/>
            <a:ext cx="3245149" cy="2677656"/>
          </a:xfrm>
          <a:prstGeom prst="rect">
            <a:avLst/>
          </a:prstGeom>
          <a:noFill/>
        </p:spPr>
        <p:txBody>
          <a:bodyPr wrap="square" rtlCol="0">
            <a:spAutoFit/>
          </a:bodyPr>
          <a:lstStyle/>
          <a:p>
            <a:r>
              <a:rPr lang="en-US" sz="2800" dirty="0">
                <a:solidFill>
                  <a:srgbClr val="FF0000"/>
                </a:solidFill>
              </a:rPr>
              <a:t>Cost of Fuel Imports for Electricity and Transport </a:t>
            </a:r>
          </a:p>
          <a:p>
            <a:r>
              <a:rPr lang="en-US" sz="2800" dirty="0">
                <a:solidFill>
                  <a:srgbClr val="FF0000"/>
                </a:solidFill>
              </a:rPr>
              <a:t>US $ 5000 Million and will continue to increase  </a:t>
            </a:r>
          </a:p>
        </p:txBody>
      </p:sp>
    </p:spTree>
    <p:extLst>
      <p:ext uri="{BB962C8B-B14F-4D97-AF65-F5344CB8AC3E}">
        <p14:creationId xmlns:p14="http://schemas.microsoft.com/office/powerpoint/2010/main" val="26593135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4819"/>
                                        </p:tgtEl>
                                        <p:attrNameLst>
                                          <p:attrName>style.visibility</p:attrName>
                                        </p:attrNameLst>
                                      </p:cBhvr>
                                      <p:to>
                                        <p:strVal val="visible"/>
                                      </p:to>
                                    </p:set>
                                    <p:anim calcmode="lin" valueType="num">
                                      <p:cBhvr additive="base">
                                        <p:cTn id="7" dur="500" fill="hold"/>
                                        <p:tgtEl>
                                          <p:spTgt spid="34819"/>
                                        </p:tgtEl>
                                        <p:attrNameLst>
                                          <p:attrName>ppt_x</p:attrName>
                                        </p:attrNameLst>
                                      </p:cBhvr>
                                      <p:tavLst>
                                        <p:tav tm="0">
                                          <p:val>
                                            <p:strVal val="#ppt_x"/>
                                          </p:val>
                                        </p:tav>
                                        <p:tav tm="100000">
                                          <p:val>
                                            <p:strVal val="#ppt_x"/>
                                          </p:val>
                                        </p:tav>
                                      </p:tavLst>
                                    </p:anim>
                                    <p:anim calcmode="lin" valueType="num">
                                      <p:cBhvr additive="base">
                                        <p:cTn id="8" dur="500" fill="hold"/>
                                        <p:tgtEl>
                                          <p:spTgt spid="348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35"/>
                                        </p:tgtEl>
                                        <p:attrNameLst>
                                          <p:attrName>style.visibility</p:attrName>
                                        </p:attrNameLst>
                                      </p:cBhvr>
                                      <p:to>
                                        <p:strVal val="visible"/>
                                      </p:to>
                                    </p:set>
                                    <p:anim calcmode="lin" valueType="num">
                                      <p:cBhvr additive="base">
                                        <p:cTn id="13" dur="500" fill="hold"/>
                                        <p:tgtEl>
                                          <p:spTgt spid="34835"/>
                                        </p:tgtEl>
                                        <p:attrNameLst>
                                          <p:attrName>ppt_x</p:attrName>
                                        </p:attrNameLst>
                                      </p:cBhvr>
                                      <p:tavLst>
                                        <p:tav tm="0">
                                          <p:val>
                                            <p:strVal val="#ppt_x"/>
                                          </p:val>
                                        </p:tav>
                                        <p:tav tm="100000">
                                          <p:val>
                                            <p:strVal val="#ppt_x"/>
                                          </p:val>
                                        </p:tav>
                                      </p:tavLst>
                                    </p:anim>
                                    <p:anim calcmode="lin" valueType="num">
                                      <p:cBhvr additive="base">
                                        <p:cTn id="14" dur="500" fill="hold"/>
                                        <p:tgtEl>
                                          <p:spTgt spid="348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24"/>
                                        </p:tgtEl>
                                        <p:attrNameLst>
                                          <p:attrName>style.visibility</p:attrName>
                                        </p:attrNameLst>
                                      </p:cBhvr>
                                      <p:to>
                                        <p:strVal val="visible"/>
                                      </p:to>
                                    </p:set>
                                    <p:anim calcmode="lin" valueType="num">
                                      <p:cBhvr additive="base">
                                        <p:cTn id="19" dur="500" fill="hold"/>
                                        <p:tgtEl>
                                          <p:spTgt spid="34824"/>
                                        </p:tgtEl>
                                        <p:attrNameLst>
                                          <p:attrName>ppt_x</p:attrName>
                                        </p:attrNameLst>
                                      </p:cBhvr>
                                      <p:tavLst>
                                        <p:tav tm="0">
                                          <p:val>
                                            <p:strVal val="#ppt_x"/>
                                          </p:val>
                                        </p:tav>
                                        <p:tav tm="100000">
                                          <p:val>
                                            <p:strVal val="#ppt_x"/>
                                          </p:val>
                                        </p:tav>
                                      </p:tavLst>
                                    </p:anim>
                                    <p:anim calcmode="lin" valueType="num">
                                      <p:cBhvr additive="base">
                                        <p:cTn id="20" dur="500" fill="hold"/>
                                        <p:tgtEl>
                                          <p:spTgt spid="348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22"/>
                                        </p:tgtEl>
                                        <p:attrNameLst>
                                          <p:attrName>style.visibility</p:attrName>
                                        </p:attrNameLst>
                                      </p:cBhvr>
                                      <p:to>
                                        <p:strVal val="visible"/>
                                      </p:to>
                                    </p:set>
                                    <p:anim calcmode="lin" valueType="num">
                                      <p:cBhvr additive="base">
                                        <p:cTn id="25" dur="500" fill="hold"/>
                                        <p:tgtEl>
                                          <p:spTgt spid="34822"/>
                                        </p:tgtEl>
                                        <p:attrNameLst>
                                          <p:attrName>ppt_x</p:attrName>
                                        </p:attrNameLst>
                                      </p:cBhvr>
                                      <p:tavLst>
                                        <p:tav tm="0">
                                          <p:val>
                                            <p:strVal val="#ppt_x"/>
                                          </p:val>
                                        </p:tav>
                                        <p:tav tm="100000">
                                          <p:val>
                                            <p:strVal val="#ppt_x"/>
                                          </p:val>
                                        </p:tav>
                                      </p:tavLst>
                                    </p:anim>
                                    <p:anim calcmode="lin" valueType="num">
                                      <p:cBhvr additive="base">
                                        <p:cTn id="26" dur="500" fill="hold"/>
                                        <p:tgtEl>
                                          <p:spTgt spid="348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825"/>
                                        </p:tgtEl>
                                        <p:attrNameLst>
                                          <p:attrName>style.visibility</p:attrName>
                                        </p:attrNameLst>
                                      </p:cBhvr>
                                      <p:to>
                                        <p:strVal val="visible"/>
                                      </p:to>
                                    </p:set>
                                    <p:anim calcmode="lin" valueType="num">
                                      <p:cBhvr additive="base">
                                        <p:cTn id="31" dur="500" fill="hold"/>
                                        <p:tgtEl>
                                          <p:spTgt spid="34825"/>
                                        </p:tgtEl>
                                        <p:attrNameLst>
                                          <p:attrName>ppt_x</p:attrName>
                                        </p:attrNameLst>
                                      </p:cBhvr>
                                      <p:tavLst>
                                        <p:tav tm="0">
                                          <p:val>
                                            <p:strVal val="#ppt_x"/>
                                          </p:val>
                                        </p:tav>
                                        <p:tav tm="100000">
                                          <p:val>
                                            <p:strVal val="#ppt_x"/>
                                          </p:val>
                                        </p:tav>
                                      </p:tavLst>
                                    </p:anim>
                                    <p:anim calcmode="lin" valueType="num">
                                      <p:cBhvr additive="base">
                                        <p:cTn id="32" dur="500" fill="hold"/>
                                        <p:tgtEl>
                                          <p:spTgt spid="348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4826"/>
                                        </p:tgtEl>
                                        <p:attrNameLst>
                                          <p:attrName>style.visibility</p:attrName>
                                        </p:attrNameLst>
                                      </p:cBhvr>
                                      <p:to>
                                        <p:strVal val="visible"/>
                                      </p:to>
                                    </p:set>
                                    <p:anim calcmode="lin" valueType="num">
                                      <p:cBhvr additive="base">
                                        <p:cTn id="37" dur="500" fill="hold"/>
                                        <p:tgtEl>
                                          <p:spTgt spid="34826"/>
                                        </p:tgtEl>
                                        <p:attrNameLst>
                                          <p:attrName>ppt_x</p:attrName>
                                        </p:attrNameLst>
                                      </p:cBhvr>
                                      <p:tavLst>
                                        <p:tav tm="0">
                                          <p:val>
                                            <p:strVal val="#ppt_x"/>
                                          </p:val>
                                        </p:tav>
                                        <p:tav tm="100000">
                                          <p:val>
                                            <p:strVal val="#ppt_x"/>
                                          </p:val>
                                        </p:tav>
                                      </p:tavLst>
                                    </p:anim>
                                    <p:anim calcmode="lin" valueType="num">
                                      <p:cBhvr additive="base">
                                        <p:cTn id="38" dur="500" fill="hold"/>
                                        <p:tgtEl>
                                          <p:spTgt spid="3482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4823"/>
                                        </p:tgtEl>
                                        <p:attrNameLst>
                                          <p:attrName>style.visibility</p:attrName>
                                        </p:attrNameLst>
                                      </p:cBhvr>
                                      <p:to>
                                        <p:strVal val="visible"/>
                                      </p:to>
                                    </p:set>
                                    <p:anim calcmode="lin" valueType="num">
                                      <p:cBhvr additive="base">
                                        <p:cTn id="43" dur="500" fill="hold"/>
                                        <p:tgtEl>
                                          <p:spTgt spid="34823"/>
                                        </p:tgtEl>
                                        <p:attrNameLst>
                                          <p:attrName>ppt_x</p:attrName>
                                        </p:attrNameLst>
                                      </p:cBhvr>
                                      <p:tavLst>
                                        <p:tav tm="0">
                                          <p:val>
                                            <p:strVal val="#ppt_x"/>
                                          </p:val>
                                        </p:tav>
                                        <p:tav tm="100000">
                                          <p:val>
                                            <p:strVal val="#ppt_x"/>
                                          </p:val>
                                        </p:tav>
                                      </p:tavLst>
                                    </p:anim>
                                    <p:anim calcmode="lin" valueType="num">
                                      <p:cBhvr additive="base">
                                        <p:cTn id="44" dur="500" fill="hold"/>
                                        <p:tgtEl>
                                          <p:spTgt spid="348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4821"/>
                                        </p:tgtEl>
                                        <p:attrNameLst>
                                          <p:attrName>style.visibility</p:attrName>
                                        </p:attrNameLst>
                                      </p:cBhvr>
                                      <p:to>
                                        <p:strVal val="visible"/>
                                      </p:to>
                                    </p:set>
                                    <p:anim calcmode="lin" valueType="num">
                                      <p:cBhvr additive="base">
                                        <p:cTn id="49" dur="500" fill="hold"/>
                                        <p:tgtEl>
                                          <p:spTgt spid="34821"/>
                                        </p:tgtEl>
                                        <p:attrNameLst>
                                          <p:attrName>ppt_x</p:attrName>
                                        </p:attrNameLst>
                                      </p:cBhvr>
                                      <p:tavLst>
                                        <p:tav tm="0">
                                          <p:val>
                                            <p:strVal val="#ppt_x"/>
                                          </p:val>
                                        </p:tav>
                                        <p:tav tm="100000">
                                          <p:val>
                                            <p:strVal val="#ppt_x"/>
                                          </p:val>
                                        </p:tav>
                                      </p:tavLst>
                                    </p:anim>
                                    <p:anim calcmode="lin" valueType="num">
                                      <p:cBhvr additive="base">
                                        <p:cTn id="50" dur="500" fill="hold"/>
                                        <p:tgtEl>
                                          <p:spTgt spid="348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4820"/>
                                        </p:tgtEl>
                                        <p:attrNameLst>
                                          <p:attrName>style.visibility</p:attrName>
                                        </p:attrNameLst>
                                      </p:cBhvr>
                                      <p:to>
                                        <p:strVal val="visible"/>
                                      </p:to>
                                    </p:set>
                                    <p:anim calcmode="lin" valueType="num">
                                      <p:cBhvr additive="base">
                                        <p:cTn id="55" dur="500" fill="hold"/>
                                        <p:tgtEl>
                                          <p:spTgt spid="34820"/>
                                        </p:tgtEl>
                                        <p:attrNameLst>
                                          <p:attrName>ppt_x</p:attrName>
                                        </p:attrNameLst>
                                      </p:cBhvr>
                                      <p:tavLst>
                                        <p:tav tm="0">
                                          <p:val>
                                            <p:strVal val="#ppt_x"/>
                                          </p:val>
                                        </p:tav>
                                        <p:tav tm="100000">
                                          <p:val>
                                            <p:strVal val="#ppt_x"/>
                                          </p:val>
                                        </p:tav>
                                      </p:tavLst>
                                    </p:anim>
                                    <p:anim calcmode="lin" valueType="num">
                                      <p:cBhvr additive="base">
                                        <p:cTn id="56" dur="500" fill="hold"/>
                                        <p:tgtEl>
                                          <p:spTgt spid="348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4836"/>
                                        </p:tgtEl>
                                        <p:attrNameLst>
                                          <p:attrName>style.visibility</p:attrName>
                                        </p:attrNameLst>
                                      </p:cBhvr>
                                      <p:to>
                                        <p:strVal val="visible"/>
                                      </p:to>
                                    </p:set>
                                    <p:anim calcmode="lin" valueType="num">
                                      <p:cBhvr additive="base">
                                        <p:cTn id="61" dur="500" fill="hold"/>
                                        <p:tgtEl>
                                          <p:spTgt spid="34836"/>
                                        </p:tgtEl>
                                        <p:attrNameLst>
                                          <p:attrName>ppt_x</p:attrName>
                                        </p:attrNameLst>
                                      </p:cBhvr>
                                      <p:tavLst>
                                        <p:tav tm="0">
                                          <p:val>
                                            <p:strVal val="#ppt_x"/>
                                          </p:val>
                                        </p:tav>
                                        <p:tav tm="100000">
                                          <p:val>
                                            <p:strVal val="#ppt_x"/>
                                          </p:val>
                                        </p:tav>
                                      </p:tavLst>
                                    </p:anim>
                                    <p:anim calcmode="lin" valueType="num">
                                      <p:cBhvr additive="base">
                                        <p:cTn id="62" dur="500" fill="hold"/>
                                        <p:tgtEl>
                                          <p:spTgt spid="3483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4831"/>
                                        </p:tgtEl>
                                        <p:attrNameLst>
                                          <p:attrName>style.visibility</p:attrName>
                                        </p:attrNameLst>
                                      </p:cBhvr>
                                      <p:to>
                                        <p:strVal val="visible"/>
                                      </p:to>
                                    </p:set>
                                    <p:anim calcmode="lin" valueType="num">
                                      <p:cBhvr additive="base">
                                        <p:cTn id="67" dur="500" fill="hold"/>
                                        <p:tgtEl>
                                          <p:spTgt spid="34831"/>
                                        </p:tgtEl>
                                        <p:attrNameLst>
                                          <p:attrName>ppt_x</p:attrName>
                                        </p:attrNameLst>
                                      </p:cBhvr>
                                      <p:tavLst>
                                        <p:tav tm="0">
                                          <p:val>
                                            <p:strVal val="#ppt_x"/>
                                          </p:val>
                                        </p:tav>
                                        <p:tav tm="100000">
                                          <p:val>
                                            <p:strVal val="#ppt_x"/>
                                          </p:val>
                                        </p:tav>
                                      </p:tavLst>
                                    </p:anim>
                                    <p:anim calcmode="lin" valueType="num">
                                      <p:cBhvr additive="base">
                                        <p:cTn id="68" dur="500" fill="hold"/>
                                        <p:tgtEl>
                                          <p:spTgt spid="3483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4830"/>
                                        </p:tgtEl>
                                        <p:attrNameLst>
                                          <p:attrName>style.visibility</p:attrName>
                                        </p:attrNameLst>
                                      </p:cBhvr>
                                      <p:to>
                                        <p:strVal val="visible"/>
                                      </p:to>
                                    </p:set>
                                    <p:anim calcmode="lin" valueType="num">
                                      <p:cBhvr additive="base">
                                        <p:cTn id="73" dur="500" fill="hold"/>
                                        <p:tgtEl>
                                          <p:spTgt spid="34830"/>
                                        </p:tgtEl>
                                        <p:attrNameLst>
                                          <p:attrName>ppt_x</p:attrName>
                                        </p:attrNameLst>
                                      </p:cBhvr>
                                      <p:tavLst>
                                        <p:tav tm="0">
                                          <p:val>
                                            <p:strVal val="#ppt_x"/>
                                          </p:val>
                                        </p:tav>
                                        <p:tav tm="100000">
                                          <p:val>
                                            <p:strVal val="#ppt_x"/>
                                          </p:val>
                                        </p:tav>
                                      </p:tavLst>
                                    </p:anim>
                                    <p:anim calcmode="lin" valueType="num">
                                      <p:cBhvr additive="base">
                                        <p:cTn id="74" dur="500" fill="hold"/>
                                        <p:tgtEl>
                                          <p:spTgt spid="348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4828"/>
                                        </p:tgtEl>
                                        <p:attrNameLst>
                                          <p:attrName>style.visibility</p:attrName>
                                        </p:attrNameLst>
                                      </p:cBhvr>
                                      <p:to>
                                        <p:strVal val="visible"/>
                                      </p:to>
                                    </p:set>
                                    <p:anim calcmode="lin" valueType="num">
                                      <p:cBhvr additive="base">
                                        <p:cTn id="79" dur="500" fill="hold"/>
                                        <p:tgtEl>
                                          <p:spTgt spid="34828"/>
                                        </p:tgtEl>
                                        <p:attrNameLst>
                                          <p:attrName>ppt_x</p:attrName>
                                        </p:attrNameLst>
                                      </p:cBhvr>
                                      <p:tavLst>
                                        <p:tav tm="0">
                                          <p:val>
                                            <p:strVal val="#ppt_x"/>
                                          </p:val>
                                        </p:tav>
                                        <p:tav tm="100000">
                                          <p:val>
                                            <p:strVal val="#ppt_x"/>
                                          </p:val>
                                        </p:tav>
                                      </p:tavLst>
                                    </p:anim>
                                    <p:anim calcmode="lin" valueType="num">
                                      <p:cBhvr additive="base">
                                        <p:cTn id="80" dur="500" fill="hold"/>
                                        <p:tgtEl>
                                          <p:spTgt spid="3482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4829"/>
                                        </p:tgtEl>
                                        <p:attrNameLst>
                                          <p:attrName>style.visibility</p:attrName>
                                        </p:attrNameLst>
                                      </p:cBhvr>
                                      <p:to>
                                        <p:strVal val="visible"/>
                                      </p:to>
                                    </p:set>
                                    <p:anim calcmode="lin" valueType="num">
                                      <p:cBhvr additive="base">
                                        <p:cTn id="85" dur="500" fill="hold"/>
                                        <p:tgtEl>
                                          <p:spTgt spid="34829"/>
                                        </p:tgtEl>
                                        <p:attrNameLst>
                                          <p:attrName>ppt_x</p:attrName>
                                        </p:attrNameLst>
                                      </p:cBhvr>
                                      <p:tavLst>
                                        <p:tav tm="0">
                                          <p:val>
                                            <p:strVal val="#ppt_x"/>
                                          </p:val>
                                        </p:tav>
                                        <p:tav tm="100000">
                                          <p:val>
                                            <p:strVal val="#ppt_x"/>
                                          </p:val>
                                        </p:tav>
                                      </p:tavLst>
                                    </p:anim>
                                    <p:anim calcmode="lin" valueType="num">
                                      <p:cBhvr additive="base">
                                        <p:cTn id="86" dur="500" fill="hold"/>
                                        <p:tgtEl>
                                          <p:spTgt spid="3482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4827"/>
                                        </p:tgtEl>
                                        <p:attrNameLst>
                                          <p:attrName>style.visibility</p:attrName>
                                        </p:attrNameLst>
                                      </p:cBhvr>
                                      <p:to>
                                        <p:strVal val="visible"/>
                                      </p:to>
                                    </p:set>
                                    <p:anim calcmode="lin" valueType="num">
                                      <p:cBhvr additive="base">
                                        <p:cTn id="91" dur="500" fill="hold"/>
                                        <p:tgtEl>
                                          <p:spTgt spid="34827"/>
                                        </p:tgtEl>
                                        <p:attrNameLst>
                                          <p:attrName>ppt_x</p:attrName>
                                        </p:attrNameLst>
                                      </p:cBhvr>
                                      <p:tavLst>
                                        <p:tav tm="0">
                                          <p:val>
                                            <p:strVal val="#ppt_x"/>
                                          </p:val>
                                        </p:tav>
                                        <p:tav tm="100000">
                                          <p:val>
                                            <p:strVal val="#ppt_x"/>
                                          </p:val>
                                        </p:tav>
                                      </p:tavLst>
                                    </p:anim>
                                    <p:anim calcmode="lin" valueType="num">
                                      <p:cBhvr additive="base">
                                        <p:cTn id="92" dur="500" fill="hold"/>
                                        <p:tgtEl>
                                          <p:spTgt spid="34827"/>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4832"/>
                                        </p:tgtEl>
                                        <p:attrNameLst>
                                          <p:attrName>style.visibility</p:attrName>
                                        </p:attrNameLst>
                                      </p:cBhvr>
                                      <p:to>
                                        <p:strVal val="visible"/>
                                      </p:to>
                                    </p:set>
                                    <p:anim calcmode="lin" valueType="num">
                                      <p:cBhvr additive="base">
                                        <p:cTn id="97" dur="500" fill="hold"/>
                                        <p:tgtEl>
                                          <p:spTgt spid="34832"/>
                                        </p:tgtEl>
                                        <p:attrNameLst>
                                          <p:attrName>ppt_x</p:attrName>
                                        </p:attrNameLst>
                                      </p:cBhvr>
                                      <p:tavLst>
                                        <p:tav tm="0">
                                          <p:val>
                                            <p:strVal val="#ppt_x"/>
                                          </p:val>
                                        </p:tav>
                                        <p:tav tm="100000">
                                          <p:val>
                                            <p:strVal val="#ppt_x"/>
                                          </p:val>
                                        </p:tav>
                                      </p:tavLst>
                                    </p:anim>
                                    <p:anim calcmode="lin" valueType="num">
                                      <p:cBhvr additive="base">
                                        <p:cTn id="98" dur="500" fill="hold"/>
                                        <p:tgtEl>
                                          <p:spTgt spid="3483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4838"/>
                                        </p:tgtEl>
                                        <p:attrNameLst>
                                          <p:attrName>style.visibility</p:attrName>
                                        </p:attrNameLst>
                                      </p:cBhvr>
                                      <p:to>
                                        <p:strVal val="visible"/>
                                      </p:to>
                                    </p:set>
                                    <p:anim calcmode="lin" valueType="num">
                                      <p:cBhvr additive="base">
                                        <p:cTn id="103" dur="500" fill="hold"/>
                                        <p:tgtEl>
                                          <p:spTgt spid="34838"/>
                                        </p:tgtEl>
                                        <p:attrNameLst>
                                          <p:attrName>ppt_x</p:attrName>
                                        </p:attrNameLst>
                                      </p:cBhvr>
                                      <p:tavLst>
                                        <p:tav tm="0">
                                          <p:val>
                                            <p:strVal val="#ppt_x"/>
                                          </p:val>
                                        </p:tav>
                                        <p:tav tm="100000">
                                          <p:val>
                                            <p:strVal val="#ppt_x"/>
                                          </p:val>
                                        </p:tav>
                                      </p:tavLst>
                                    </p:anim>
                                    <p:anim calcmode="lin" valueType="num">
                                      <p:cBhvr additive="base">
                                        <p:cTn id="104" dur="500" fill="hold"/>
                                        <p:tgtEl>
                                          <p:spTgt spid="34838"/>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4837"/>
                                        </p:tgtEl>
                                        <p:attrNameLst>
                                          <p:attrName>style.visibility</p:attrName>
                                        </p:attrNameLst>
                                      </p:cBhvr>
                                      <p:to>
                                        <p:strVal val="visible"/>
                                      </p:to>
                                    </p:set>
                                    <p:anim calcmode="lin" valueType="num">
                                      <p:cBhvr additive="base">
                                        <p:cTn id="109" dur="500" fill="hold"/>
                                        <p:tgtEl>
                                          <p:spTgt spid="34837"/>
                                        </p:tgtEl>
                                        <p:attrNameLst>
                                          <p:attrName>ppt_x</p:attrName>
                                        </p:attrNameLst>
                                      </p:cBhvr>
                                      <p:tavLst>
                                        <p:tav tm="0">
                                          <p:val>
                                            <p:strVal val="#ppt_x"/>
                                          </p:val>
                                        </p:tav>
                                        <p:tav tm="100000">
                                          <p:val>
                                            <p:strVal val="#ppt_x"/>
                                          </p:val>
                                        </p:tav>
                                      </p:tavLst>
                                    </p:anim>
                                    <p:anim calcmode="lin" valueType="num">
                                      <p:cBhvr additive="base">
                                        <p:cTn id="110" dur="500" fill="hold"/>
                                        <p:tgtEl>
                                          <p:spTgt spid="348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animBg="1"/>
      <p:bldP spid="34822" grpId="0" animBg="1"/>
      <p:bldP spid="34823" grpId="0" animBg="1"/>
      <p:bldP spid="34824" grpId="0" animBg="1"/>
      <p:bldP spid="34825" grpId="0" animBg="1"/>
      <p:bldP spid="34826" grpId="0" animBg="1"/>
      <p:bldP spid="34827" grpId="0" animBg="1"/>
      <p:bldP spid="34828" grpId="0" animBg="1"/>
      <p:bldP spid="34829" grpId="0" animBg="1"/>
      <p:bldP spid="34830" grpId="0" animBg="1"/>
      <p:bldP spid="34831" grpId="0" animBg="1"/>
      <p:bldP spid="34832" grpId="0" animBg="1"/>
      <p:bldP spid="34835" grpId="0" animBg="1"/>
      <p:bldP spid="34836" grpId="0" animBg="1"/>
      <p:bldP spid="34837" grpId="0" animBg="1"/>
      <p:bldP spid="3483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BD0CC-4D8A-172A-C140-7ACDBBCAE73D}"/>
              </a:ext>
            </a:extLst>
          </p:cNvPr>
          <p:cNvSpPr>
            <a:spLocks noGrp="1"/>
          </p:cNvSpPr>
          <p:nvPr>
            <p:ph type="title"/>
          </p:nvPr>
        </p:nvSpPr>
        <p:spPr>
          <a:xfrm>
            <a:off x="914400" y="82098"/>
            <a:ext cx="10515600" cy="854074"/>
          </a:xfrm>
        </p:spPr>
        <p:txBody>
          <a:bodyPr/>
          <a:lstStyle/>
          <a:p>
            <a:r>
              <a:rPr lang="en-US" dirty="0"/>
              <a:t>Barriers to the change</a:t>
            </a:r>
          </a:p>
        </p:txBody>
      </p:sp>
      <p:sp>
        <p:nvSpPr>
          <p:cNvPr id="3" name="Content Placeholder 2">
            <a:extLst>
              <a:ext uri="{FF2B5EF4-FFF2-40B4-BE49-F238E27FC236}">
                <a16:creationId xmlns:a16="http://schemas.microsoft.com/office/drawing/2014/main" id="{CD789E46-6166-8B65-DA25-F4C0EC39530E}"/>
              </a:ext>
            </a:extLst>
          </p:cNvPr>
          <p:cNvSpPr>
            <a:spLocks noGrp="1"/>
          </p:cNvSpPr>
          <p:nvPr>
            <p:ph idx="1"/>
          </p:nvPr>
        </p:nvSpPr>
        <p:spPr>
          <a:xfrm>
            <a:off x="762000" y="936171"/>
            <a:ext cx="10515600" cy="5714999"/>
          </a:xfrm>
        </p:spPr>
        <p:txBody>
          <a:bodyPr>
            <a:normAutofit lnSpcReduction="10000"/>
          </a:bodyPr>
          <a:lstStyle/>
          <a:p>
            <a:r>
              <a:rPr lang="en-US" dirty="0"/>
              <a:t>The first barrier is the lack of understanding of the transport authorities, who have not even bothered to draft and implement a National Transport Policy taking into account the ground shaking changes in technologies and  innovations in recent years.</a:t>
            </a:r>
          </a:p>
          <a:p>
            <a:r>
              <a:rPr lang="en-US" dirty="0"/>
              <a:t>There would be many barriers created by the small group of people who thrive on dependence on fossil fuel driven vehicles both for import of vehicles, spares and the fuel itself. The larger as  interest of the country must prevail over such narrow limited interest.</a:t>
            </a:r>
          </a:p>
          <a:p>
            <a:r>
              <a:rPr lang="en-US" sz="3000" dirty="0">
                <a:solidFill>
                  <a:srgbClr val="FF0000"/>
                </a:solidFill>
              </a:rPr>
              <a:t>They would try to portray false arguments such as economic revival by relaxing imports of vehicles, ignoring the very negative impact on the </a:t>
            </a:r>
            <a:r>
              <a:rPr lang="en-US" sz="3000" dirty="0" err="1">
                <a:solidFill>
                  <a:srgbClr val="FF0000"/>
                </a:solidFill>
              </a:rPr>
              <a:t>BoP</a:t>
            </a:r>
            <a:r>
              <a:rPr lang="en-US" sz="3000" dirty="0">
                <a:solidFill>
                  <a:srgbClr val="FF0000"/>
                </a:solidFill>
              </a:rPr>
              <a:t> and thus driving up the Parity rate.  It is the economies of the countries making the vehicles and supplying the fuel that would thrive not Sri Lanka </a:t>
            </a:r>
          </a:p>
          <a:p>
            <a:r>
              <a:rPr lang="en-US" dirty="0"/>
              <a:t>The major saving of foreign exchange must be the main driver.</a:t>
            </a:r>
          </a:p>
        </p:txBody>
      </p:sp>
    </p:spTree>
    <p:extLst>
      <p:ext uri="{BB962C8B-B14F-4D97-AF65-F5344CB8AC3E}">
        <p14:creationId xmlns:p14="http://schemas.microsoft.com/office/powerpoint/2010/main" val="211083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2A68D-74F5-EBA1-9102-3EB0AB2472EA}"/>
              </a:ext>
            </a:extLst>
          </p:cNvPr>
          <p:cNvSpPr>
            <a:spLocks noGrp="1"/>
          </p:cNvSpPr>
          <p:nvPr>
            <p:ph type="title"/>
          </p:nvPr>
        </p:nvSpPr>
        <p:spPr/>
        <p:txBody>
          <a:bodyPr/>
          <a:lstStyle/>
          <a:p>
            <a:r>
              <a:rPr lang="en-US" dirty="0"/>
              <a:t>An urgent Need due to many aspects</a:t>
            </a:r>
          </a:p>
        </p:txBody>
      </p:sp>
      <p:sp>
        <p:nvSpPr>
          <p:cNvPr id="3" name="Content Placeholder 2">
            <a:extLst>
              <a:ext uri="{FF2B5EF4-FFF2-40B4-BE49-F238E27FC236}">
                <a16:creationId xmlns:a16="http://schemas.microsoft.com/office/drawing/2014/main" id="{C8EA89E4-609B-50AD-1C08-C44A339DE002}"/>
              </a:ext>
            </a:extLst>
          </p:cNvPr>
          <p:cNvSpPr>
            <a:spLocks noGrp="1"/>
          </p:cNvSpPr>
          <p:nvPr>
            <p:ph idx="1"/>
          </p:nvPr>
        </p:nvSpPr>
        <p:spPr/>
        <p:txBody>
          <a:bodyPr/>
          <a:lstStyle/>
          <a:p>
            <a:r>
              <a:rPr lang="en-US" dirty="0"/>
              <a:t>Sri Lanka has no transport policy</a:t>
            </a:r>
          </a:p>
          <a:p>
            <a:r>
              <a:rPr lang="en-US" dirty="0"/>
              <a:t>Many discussions have taken place with no coherent national policy accepted and adopted to implement</a:t>
            </a:r>
          </a:p>
          <a:p>
            <a:r>
              <a:rPr lang="en-US" dirty="0"/>
              <a:t>A proper Transport Policy would have a direct impact on the </a:t>
            </a:r>
          </a:p>
          <a:p>
            <a:pPr lvl="1"/>
            <a:r>
              <a:rPr lang="en-US" dirty="0"/>
              <a:t>Economy</a:t>
            </a:r>
          </a:p>
          <a:p>
            <a:pPr lvl="1"/>
            <a:r>
              <a:rPr lang="en-US" dirty="0"/>
              <a:t>Environment</a:t>
            </a:r>
          </a:p>
          <a:p>
            <a:pPr lvl="1"/>
            <a:r>
              <a:rPr lang="en-US" dirty="0"/>
              <a:t>Balance of Payment</a:t>
            </a:r>
          </a:p>
          <a:p>
            <a:pPr lvl="1"/>
            <a:r>
              <a:rPr lang="en-US" dirty="0"/>
              <a:t>Social well being</a:t>
            </a:r>
          </a:p>
          <a:p>
            <a:pPr lvl="1"/>
            <a:r>
              <a:rPr lang="en-US" dirty="0"/>
              <a:t>Insulation on future shocks </a:t>
            </a:r>
          </a:p>
        </p:txBody>
      </p:sp>
    </p:spTree>
    <p:extLst>
      <p:ext uri="{BB962C8B-B14F-4D97-AF65-F5344CB8AC3E}">
        <p14:creationId xmlns:p14="http://schemas.microsoft.com/office/powerpoint/2010/main" val="417801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D617-C6B4-C9C4-6C48-F63B0F673048}"/>
              </a:ext>
            </a:extLst>
          </p:cNvPr>
          <p:cNvSpPr>
            <a:spLocks noGrp="1"/>
          </p:cNvSpPr>
          <p:nvPr>
            <p:ph type="title"/>
          </p:nvPr>
        </p:nvSpPr>
        <p:spPr>
          <a:xfrm>
            <a:off x="838200" y="18255"/>
            <a:ext cx="10515600" cy="1325563"/>
          </a:xfrm>
        </p:spPr>
        <p:txBody>
          <a:bodyPr/>
          <a:lstStyle/>
          <a:p>
            <a:r>
              <a:rPr lang="en-US" dirty="0"/>
              <a:t>A much detailed an in depth study is needed, But an important step can be taken urgently !</a:t>
            </a:r>
          </a:p>
        </p:txBody>
      </p:sp>
      <p:sp>
        <p:nvSpPr>
          <p:cNvPr id="3" name="Content Placeholder 2">
            <a:extLst>
              <a:ext uri="{FF2B5EF4-FFF2-40B4-BE49-F238E27FC236}">
                <a16:creationId xmlns:a16="http://schemas.microsoft.com/office/drawing/2014/main" id="{A4AD3797-39F1-CBB7-8989-833799CA9388}"/>
              </a:ext>
            </a:extLst>
          </p:cNvPr>
          <p:cNvSpPr>
            <a:spLocks noGrp="1"/>
          </p:cNvSpPr>
          <p:nvPr>
            <p:ph idx="1"/>
          </p:nvPr>
        </p:nvSpPr>
        <p:spPr>
          <a:xfrm>
            <a:off x="838200" y="1253331"/>
            <a:ext cx="10515600" cy="4351338"/>
          </a:xfrm>
        </p:spPr>
        <p:txBody>
          <a:bodyPr>
            <a:normAutofit/>
          </a:bodyPr>
          <a:lstStyle/>
          <a:p>
            <a:r>
              <a:rPr lang="en-US" dirty="0"/>
              <a:t>A comprehensive transport policy can emerge only after a detailed study and widespread consultation with all affected stake holders</a:t>
            </a:r>
          </a:p>
          <a:p>
            <a:r>
              <a:rPr lang="en-US" dirty="0"/>
              <a:t>However, correct decisions made under present circumstances could have a positive or negative impact on such a policy even if such effort is made</a:t>
            </a:r>
          </a:p>
          <a:p>
            <a:r>
              <a:rPr lang="en-US" dirty="0"/>
              <a:t>Some visionary practical decisions can be made at present focusing on the events in the recent years both locally and internationally in the areas of technology, finances, balance of payment issues, world and social political scenarios </a:t>
            </a:r>
          </a:p>
          <a:p>
            <a:r>
              <a:rPr lang="en-US" dirty="0"/>
              <a:t>This is in the area of future Transport Energy Options for Sri Lanka</a:t>
            </a:r>
          </a:p>
        </p:txBody>
      </p:sp>
    </p:spTree>
    <p:extLst>
      <p:ext uri="{BB962C8B-B14F-4D97-AF65-F5344CB8AC3E}">
        <p14:creationId xmlns:p14="http://schemas.microsoft.com/office/powerpoint/2010/main" val="54465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F6071-6C5D-9BB7-A2EE-DD0C2204BD6D}"/>
              </a:ext>
            </a:extLst>
          </p:cNvPr>
          <p:cNvSpPr>
            <a:spLocks noGrp="1"/>
          </p:cNvSpPr>
          <p:nvPr>
            <p:ph type="title"/>
          </p:nvPr>
        </p:nvSpPr>
        <p:spPr>
          <a:xfrm>
            <a:off x="838200" y="0"/>
            <a:ext cx="10515600" cy="936171"/>
          </a:xfrm>
        </p:spPr>
        <p:txBody>
          <a:bodyPr/>
          <a:lstStyle/>
          <a:p>
            <a:r>
              <a:rPr lang="en-US" dirty="0"/>
              <a:t>The current Status on Transport fuels </a:t>
            </a:r>
          </a:p>
        </p:txBody>
      </p:sp>
      <p:sp>
        <p:nvSpPr>
          <p:cNvPr id="3" name="Content Placeholder 2">
            <a:extLst>
              <a:ext uri="{FF2B5EF4-FFF2-40B4-BE49-F238E27FC236}">
                <a16:creationId xmlns:a16="http://schemas.microsoft.com/office/drawing/2014/main" id="{AF28923E-F913-0213-0D38-3A431715F089}"/>
              </a:ext>
            </a:extLst>
          </p:cNvPr>
          <p:cNvSpPr>
            <a:spLocks noGrp="1"/>
          </p:cNvSpPr>
          <p:nvPr>
            <p:ph idx="1"/>
          </p:nvPr>
        </p:nvSpPr>
        <p:spPr>
          <a:xfrm>
            <a:off x="838200" y="936171"/>
            <a:ext cx="10515600" cy="5519058"/>
          </a:xfrm>
        </p:spPr>
        <p:txBody>
          <a:bodyPr>
            <a:normAutofit lnSpcReduction="10000"/>
          </a:bodyPr>
          <a:lstStyle/>
          <a:p>
            <a:r>
              <a:rPr lang="en-US" dirty="0"/>
              <a:t>Nearly 100 % dependent on imported fossil fuels</a:t>
            </a:r>
          </a:p>
          <a:p>
            <a:r>
              <a:rPr lang="en-US" dirty="0"/>
              <a:t>Highly volatile costs totally out side our control</a:t>
            </a:r>
          </a:p>
          <a:p>
            <a:r>
              <a:rPr lang="en-US" dirty="0"/>
              <a:t>Major cause of continued drain in Foreign Exchange up to $ 4,000  Million annually on fuel imports only. This can only increase</a:t>
            </a:r>
          </a:p>
          <a:p>
            <a:r>
              <a:rPr lang="en-US" dirty="0"/>
              <a:t>Major contributor to atmospheric pollution in Colombo and other cities. ( The positive change was seen during Covid and later fuel shortages)</a:t>
            </a:r>
          </a:p>
          <a:p>
            <a:r>
              <a:rPr lang="en-US" dirty="0"/>
              <a:t>Un accounted additional drain on import of spares</a:t>
            </a:r>
          </a:p>
          <a:p>
            <a:r>
              <a:rPr lang="en-US" dirty="0"/>
              <a:t>Very heavy expense to vehicle users on initial capital, fuel and maintenance.</a:t>
            </a:r>
          </a:p>
          <a:p>
            <a:r>
              <a:rPr lang="en-US" dirty="0"/>
              <a:t>Large increase in  inefficient modes of vehicles with very low transport efficiencies such as 3W and  private cars</a:t>
            </a:r>
          </a:p>
          <a:p>
            <a:r>
              <a:rPr lang="en-US" dirty="0"/>
              <a:t>Cause of massive road congestion.</a:t>
            </a:r>
          </a:p>
          <a:p>
            <a:endParaRPr lang="en-US" dirty="0"/>
          </a:p>
          <a:p>
            <a:endParaRPr lang="en-US" dirty="0"/>
          </a:p>
        </p:txBody>
      </p:sp>
    </p:spTree>
    <p:extLst>
      <p:ext uri="{BB962C8B-B14F-4D97-AF65-F5344CB8AC3E}">
        <p14:creationId xmlns:p14="http://schemas.microsoft.com/office/powerpoint/2010/main" val="714705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1905000" y="152400"/>
            <a:ext cx="8534400" cy="641350"/>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en-US" sz="3600" b="1" u="sng">
                <a:solidFill>
                  <a:srgbClr val="008000"/>
                </a:solidFill>
                <a:latin typeface="Arial Black" pitchFamily="34" charset="0"/>
                <a:cs typeface="Times New Roman" pitchFamily="18" charset="0"/>
              </a:rPr>
              <a:t>LOCAL SCENARIO</a:t>
            </a:r>
            <a:endParaRPr lang="en-US" sz="3600">
              <a:solidFill>
                <a:srgbClr val="008000"/>
              </a:solidFill>
              <a:latin typeface="Arial Black" pitchFamily="34" charset="0"/>
            </a:endParaRPr>
          </a:p>
        </p:txBody>
      </p:sp>
      <p:sp>
        <p:nvSpPr>
          <p:cNvPr id="118787" name="Text Box 3"/>
          <p:cNvSpPr txBox="1">
            <a:spLocks noChangeArrowheads="1"/>
          </p:cNvSpPr>
          <p:nvPr/>
        </p:nvSpPr>
        <p:spPr bwMode="auto">
          <a:xfrm>
            <a:off x="1524000" y="990600"/>
            <a:ext cx="8610600" cy="1220788"/>
          </a:xfrm>
          <a:prstGeom prst="rect">
            <a:avLst/>
          </a:prstGeom>
          <a:noFill/>
          <a:ln w="12700" cap="sq">
            <a:noFill/>
            <a:miter lim="800000"/>
            <a:headEnd type="none" w="sm" len="sm"/>
            <a:tailEnd type="none" w="sm" len="sm"/>
          </a:ln>
          <a:effectLst/>
        </p:spPr>
        <p:txBody>
          <a:bodyPr>
            <a:spAutoFit/>
          </a:bodyPr>
          <a:lstStyle/>
          <a:p>
            <a:pPr marL="914400" lvl="1" indent="-449263" algn="just">
              <a:spcBef>
                <a:spcPct val="50000"/>
              </a:spcBef>
              <a:buFontTx/>
              <a:buChar char="•"/>
              <a:tabLst>
                <a:tab pos="1377950" algn="l"/>
                <a:tab pos="1709738" algn="l"/>
              </a:tabLst>
            </a:pPr>
            <a:r>
              <a:rPr lang="en-US" sz="3200" b="1">
                <a:solidFill>
                  <a:schemeClr val="tx2"/>
                </a:solidFill>
              </a:rPr>
              <a:t>Vehicle Fleet in Sri Lanka</a:t>
            </a:r>
            <a:r>
              <a:rPr lang="en-US" sz="3000" b="1">
                <a:solidFill>
                  <a:srgbClr val="FF00FF"/>
                </a:solidFill>
                <a:cs typeface="Times New Roman" pitchFamily="18" charset="0"/>
              </a:rPr>
              <a:t>	</a:t>
            </a:r>
            <a:endParaRPr lang="en-US" sz="3000" b="1">
              <a:solidFill>
                <a:srgbClr val="00FF00"/>
              </a:solidFill>
              <a:cs typeface="Times New Roman" pitchFamily="18" charset="0"/>
            </a:endParaRPr>
          </a:p>
          <a:p>
            <a:pPr marL="914400" lvl="1" indent="-449263" algn="just">
              <a:spcBef>
                <a:spcPct val="50000"/>
              </a:spcBef>
              <a:tabLst>
                <a:tab pos="1377950" algn="l"/>
                <a:tab pos="1709738" algn="l"/>
              </a:tabLst>
            </a:pPr>
            <a:r>
              <a:rPr lang="en-US" sz="2800">
                <a:solidFill>
                  <a:srgbClr val="000099"/>
                </a:solidFill>
                <a:latin typeface="Wingdings" pitchFamily="2" charset="2"/>
                <a:cs typeface="Times New Roman" pitchFamily="18" charset="0"/>
              </a:rPr>
              <a:t>	Ø</a:t>
            </a:r>
            <a:r>
              <a:rPr lang="en-US" sz="2800">
                <a:solidFill>
                  <a:srgbClr val="000099"/>
                </a:solidFill>
                <a:cs typeface="Times New Roman" pitchFamily="18" charset="0"/>
              </a:rPr>
              <a:t>	</a:t>
            </a:r>
            <a:r>
              <a:rPr lang="en-US" sz="2800" b="1">
                <a:solidFill>
                  <a:srgbClr val="000099"/>
                </a:solidFill>
              </a:rPr>
              <a:t>Average usage and fuel economy</a:t>
            </a:r>
          </a:p>
        </p:txBody>
      </p:sp>
      <p:graphicFrame>
        <p:nvGraphicFramePr>
          <p:cNvPr id="118973" name="Group 189"/>
          <p:cNvGraphicFramePr>
            <a:graphicFrameLocks noGrp="1"/>
          </p:cNvGraphicFramePr>
          <p:nvPr/>
        </p:nvGraphicFramePr>
        <p:xfrm>
          <a:off x="2057400" y="2205038"/>
          <a:ext cx="8229600" cy="3048000"/>
        </p:xfrm>
        <a:graphic>
          <a:graphicData uri="http://schemas.openxmlformats.org/drawingml/2006/table">
            <a:tbl>
              <a:tblPr/>
              <a:tblGrid>
                <a:gridCol w="31242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tblGrid>
              <a:tr h="3460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99"/>
                          </a:solidFill>
                          <a:effectLst/>
                          <a:latin typeface="Arial" pitchFamily="34" charset="0"/>
                          <a:cs typeface="Arial" pitchFamily="34" charset="0"/>
                        </a:rPr>
                        <a:t>Vehicle Type</a:t>
                      </a:r>
                      <a:endParaRPr kumimoji="0" lang="en-US" sz="1800" b="0" i="0" u="none" strike="noStrike" cap="none" normalizeH="0" baseline="0">
                        <a:ln>
                          <a:noFill/>
                        </a:ln>
                        <a:solidFill>
                          <a:srgbClr val="000099"/>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99"/>
                          </a:solidFill>
                          <a:effectLst/>
                          <a:latin typeface="Arial" pitchFamily="34" charset="0"/>
                          <a:cs typeface="Arial" pitchFamily="34" charset="0"/>
                        </a:rPr>
                        <a:t>Average km/yr</a:t>
                      </a:r>
                      <a:endParaRPr kumimoji="0" lang="en-US" sz="1800" b="0" i="0" u="none" strike="noStrike" cap="none" normalizeH="0" baseline="0">
                        <a:ln>
                          <a:noFill/>
                        </a:ln>
                        <a:solidFill>
                          <a:srgbClr val="000099"/>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99"/>
                          </a:solidFill>
                          <a:effectLst/>
                          <a:latin typeface="Arial" pitchFamily="34" charset="0"/>
                          <a:cs typeface="Arial" pitchFamily="34" charset="0"/>
                        </a:rPr>
                        <a:t>Fuel Economy (km/l)</a:t>
                      </a:r>
                      <a:endParaRPr kumimoji="0" lang="en-US" sz="1800" b="0" i="0" u="none" strike="noStrike" cap="none" normalizeH="0" baseline="0">
                        <a:ln>
                          <a:noFill/>
                        </a:ln>
                        <a:solidFill>
                          <a:srgbClr val="000099"/>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7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Cars- Gasoline</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8,000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7.5</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95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Cars- Diesel</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15,000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11.0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Dual Purpose- Gasoline</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8,000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6.0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7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Dual Purpose- Diesel</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21,000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8.3</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95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Buses - Diesel</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41,000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3.2</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7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Lories - Diesel</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52,000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3.5</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95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Motor Cycles - Gasoline</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6,225</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cs typeface="Arial" pitchFamily="34" charset="0"/>
                        </a:rPr>
                        <a:t>23.5</a:t>
                      </a:r>
                      <a:endParaRPr kumimoji="0" lang="en-US"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7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Motor Tricycles - Gasoline</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pitchFamily="34" charset="0"/>
                          <a:cs typeface="Arial" pitchFamily="34" charset="0"/>
                        </a:rPr>
                        <a:t>12,000</a:t>
                      </a:r>
                      <a:endParaRPr kumimoji="0" lang="en-US"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pitchFamily="34" charset="0"/>
                          <a:cs typeface="Arial" pitchFamily="34" charset="0"/>
                        </a:rPr>
                        <a:t>19.0</a:t>
                      </a:r>
                      <a:endParaRPr kumimoji="0" lang="en-US"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18969" name="Rectangle 185"/>
          <p:cNvSpPr>
            <a:spLocks noChangeArrowheads="1"/>
          </p:cNvSpPr>
          <p:nvPr/>
        </p:nvSpPr>
        <p:spPr bwMode="auto">
          <a:xfrm>
            <a:off x="1558925" y="5300663"/>
            <a:ext cx="5005388" cy="1366528"/>
          </a:xfrm>
          <a:prstGeom prst="rect">
            <a:avLst/>
          </a:prstGeom>
          <a:noFill/>
          <a:ln w="9525">
            <a:noFill/>
            <a:miter lim="800000"/>
            <a:headEnd/>
            <a:tailEnd/>
          </a:ln>
          <a:effectLst/>
        </p:spPr>
        <p:txBody>
          <a:bodyPr>
            <a:spAutoFit/>
          </a:bodyPr>
          <a:lstStyle/>
          <a:p>
            <a:pPr lvl="1"/>
            <a:r>
              <a:rPr lang="en-US" b="1" dirty="0">
                <a:solidFill>
                  <a:srgbClr val="000099"/>
                </a:solidFill>
              </a:rPr>
              <a:t>Fuel Economy: Liters per Passenger km</a:t>
            </a:r>
          </a:p>
          <a:p>
            <a:pPr lvl="1">
              <a:lnSpc>
                <a:spcPct val="90000"/>
              </a:lnSpc>
            </a:pPr>
            <a:r>
              <a:rPr lang="en-US" b="1" dirty="0">
                <a:solidFill>
                  <a:srgbClr val="0000CC"/>
                </a:solidFill>
              </a:rPr>
              <a:t>	Bus  : 0.01 liter/passenger km</a:t>
            </a:r>
          </a:p>
          <a:p>
            <a:pPr lvl="1">
              <a:lnSpc>
                <a:spcPct val="90000"/>
              </a:lnSpc>
            </a:pPr>
            <a:r>
              <a:rPr lang="en-US" b="1" dirty="0">
                <a:solidFill>
                  <a:srgbClr val="0000CC"/>
                </a:solidFill>
              </a:rPr>
              <a:t>	Car  : 0.05 liter/passenger km</a:t>
            </a:r>
          </a:p>
          <a:p>
            <a:pPr lvl="1">
              <a:lnSpc>
                <a:spcPct val="90000"/>
              </a:lnSpc>
            </a:pPr>
            <a:r>
              <a:rPr lang="en-US" b="1" dirty="0">
                <a:solidFill>
                  <a:srgbClr val="0000CC"/>
                </a:solidFill>
              </a:rPr>
              <a:t>	3 W  : 0.04 liter/passenger km</a:t>
            </a:r>
          </a:p>
          <a:p>
            <a:pPr lvl="1">
              <a:lnSpc>
                <a:spcPct val="90000"/>
              </a:lnSpc>
            </a:pPr>
            <a:r>
              <a:rPr lang="en-US" b="1" dirty="0">
                <a:solidFill>
                  <a:srgbClr val="0000CC"/>
                </a:solidFill>
              </a:rPr>
              <a:t>	2 W  : 0.02 liter/passenger km</a:t>
            </a:r>
          </a:p>
        </p:txBody>
      </p:sp>
      <p:sp>
        <p:nvSpPr>
          <p:cNvPr id="118971" name="Rectangle 187"/>
          <p:cNvSpPr>
            <a:spLocks noChangeArrowheads="1"/>
          </p:cNvSpPr>
          <p:nvPr/>
        </p:nvSpPr>
        <p:spPr bwMode="auto">
          <a:xfrm>
            <a:off x="5951539" y="5300664"/>
            <a:ext cx="4537075" cy="915987"/>
          </a:xfrm>
          <a:prstGeom prst="rect">
            <a:avLst/>
          </a:prstGeom>
          <a:noFill/>
          <a:ln w="9525">
            <a:noFill/>
            <a:miter lim="800000"/>
            <a:headEnd/>
            <a:tailEnd/>
          </a:ln>
          <a:effectLst/>
        </p:spPr>
        <p:txBody>
          <a:bodyPr>
            <a:spAutoFit/>
          </a:bodyPr>
          <a:lstStyle/>
          <a:p>
            <a:pPr lvl="1"/>
            <a:r>
              <a:rPr lang="en-US" b="1" dirty="0">
                <a:solidFill>
                  <a:srgbClr val="000099"/>
                </a:solidFill>
              </a:rPr>
              <a:t>Fuel Consumption in Transport Sector:</a:t>
            </a:r>
          </a:p>
          <a:p>
            <a:pPr lvl="1"/>
            <a:r>
              <a:rPr lang="en-US" b="1" dirty="0">
                <a:solidFill>
                  <a:srgbClr val="0000CC"/>
                </a:solidFill>
              </a:rPr>
              <a:t>	Gasoline  :   400 Million liters</a:t>
            </a:r>
          </a:p>
          <a:p>
            <a:pPr lvl="1"/>
            <a:r>
              <a:rPr lang="en-US" b="1" dirty="0">
                <a:solidFill>
                  <a:srgbClr val="0000CC"/>
                </a:solidFill>
              </a:rPr>
              <a:t>	Diesel       : 1200 Million liters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8839200" cy="1143000"/>
          </a:xfrm>
        </p:spPr>
        <p:txBody>
          <a:bodyPr>
            <a:noAutofit/>
          </a:bodyPr>
          <a:lstStyle/>
          <a:p>
            <a:pPr>
              <a:defRPr/>
            </a:pPr>
            <a:r>
              <a:rPr lang="en-GB" sz="4000" b="1" dirty="0">
                <a:solidFill>
                  <a:srgbClr val="FF0000"/>
                </a:solidFill>
              </a:rPr>
              <a:t>Transportation is main consumer  of petroleum fuels </a:t>
            </a:r>
          </a:p>
        </p:txBody>
      </p:sp>
      <p:grpSp>
        <p:nvGrpSpPr>
          <p:cNvPr id="3" name="Group 6"/>
          <p:cNvGrpSpPr>
            <a:grpSpLocks/>
          </p:cNvGrpSpPr>
          <p:nvPr/>
        </p:nvGrpSpPr>
        <p:grpSpPr bwMode="auto">
          <a:xfrm>
            <a:off x="6878320" y="3852351"/>
            <a:ext cx="5105400" cy="2800354"/>
            <a:chOff x="228600" y="4114800"/>
            <a:chExt cx="4876800" cy="2590800"/>
          </a:xfrm>
        </p:grpSpPr>
        <p:pic>
          <p:nvPicPr>
            <p:cNvPr id="26629" name="Picture 3"/>
            <p:cNvPicPr>
              <a:picLocks noChangeAspect="1" noChangeArrowheads="1"/>
            </p:cNvPicPr>
            <p:nvPr/>
          </p:nvPicPr>
          <p:blipFill>
            <a:blip r:embed="rId3" cstate="print"/>
            <a:srcRect/>
            <a:stretch>
              <a:fillRect/>
            </a:stretch>
          </p:blipFill>
          <p:spPr bwMode="auto">
            <a:xfrm>
              <a:off x="228600" y="4114800"/>
              <a:ext cx="4876800" cy="2590800"/>
            </a:xfrm>
            <a:prstGeom prst="rect">
              <a:avLst/>
            </a:prstGeom>
            <a:solidFill>
              <a:srgbClr val="F2F2F2"/>
            </a:solidFill>
            <a:ln w="9525">
              <a:noFill/>
              <a:miter lim="800000"/>
              <a:headEnd/>
              <a:tailEnd/>
            </a:ln>
          </p:spPr>
        </p:pic>
        <p:sp>
          <p:nvSpPr>
            <p:cNvPr id="26630" name="TextBox 4"/>
            <p:cNvSpPr txBox="1">
              <a:spLocks noChangeArrowheads="1"/>
            </p:cNvSpPr>
            <p:nvPr/>
          </p:nvSpPr>
          <p:spPr bwMode="auto">
            <a:xfrm>
              <a:off x="228600" y="6477000"/>
              <a:ext cx="1092071" cy="227796"/>
            </a:xfrm>
            <a:prstGeom prst="rect">
              <a:avLst/>
            </a:prstGeom>
            <a:noFill/>
            <a:ln w="9525">
              <a:noFill/>
              <a:miter lim="800000"/>
              <a:headEnd/>
              <a:tailEnd/>
            </a:ln>
          </p:spPr>
          <p:txBody>
            <a:bodyPr wrap="none">
              <a:spAutoFit/>
            </a:bodyPr>
            <a:lstStyle/>
            <a:p>
              <a:r>
                <a:rPr lang="en-GB" sz="1000">
                  <a:latin typeface="Calibri" pitchFamily="34" charset="0"/>
                </a:rPr>
                <a:t>Source: CEYPETCO</a:t>
              </a:r>
            </a:p>
          </p:txBody>
        </p:sp>
      </p:grpSp>
      <p:sp>
        <p:nvSpPr>
          <p:cNvPr id="26628" name="TextBox 7"/>
          <p:cNvSpPr txBox="1">
            <a:spLocks noChangeArrowheads="1"/>
          </p:cNvSpPr>
          <p:nvPr/>
        </p:nvSpPr>
        <p:spPr bwMode="auto">
          <a:xfrm>
            <a:off x="1676400" y="3962401"/>
            <a:ext cx="800100" cy="246063"/>
          </a:xfrm>
          <a:prstGeom prst="rect">
            <a:avLst/>
          </a:prstGeom>
          <a:noFill/>
          <a:ln w="9525">
            <a:noFill/>
            <a:miter lim="800000"/>
            <a:headEnd/>
            <a:tailEnd/>
          </a:ln>
        </p:spPr>
        <p:txBody>
          <a:bodyPr wrap="none">
            <a:spAutoFit/>
          </a:bodyPr>
          <a:lstStyle/>
          <a:p>
            <a:r>
              <a:rPr lang="en-GB" sz="1000">
                <a:latin typeface="Calibri" pitchFamily="34" charset="0"/>
              </a:rPr>
              <a:t>Source: SEA</a:t>
            </a:r>
          </a:p>
        </p:txBody>
      </p:sp>
      <p:graphicFrame>
        <p:nvGraphicFramePr>
          <p:cNvPr id="8" name="Chart 7"/>
          <p:cNvGraphicFramePr>
            <a:graphicFrameLocks/>
          </p:cNvGraphicFramePr>
          <p:nvPr/>
        </p:nvGraphicFramePr>
        <p:xfrm>
          <a:off x="406400" y="1375850"/>
          <a:ext cx="6471920" cy="3947990"/>
        </p:xfrm>
        <a:graphic>
          <a:graphicData uri="http://schemas.openxmlformats.org/drawingml/2006/chart">
            <c:chart xmlns:c="http://schemas.openxmlformats.org/drawingml/2006/chart" xmlns:r="http://schemas.openxmlformats.org/officeDocument/2006/relationships" r:id="rId4"/>
          </a:graphicData>
        </a:graphic>
      </p:graphicFrame>
      <p:pic>
        <p:nvPicPr>
          <p:cNvPr id="9" name="Picture 4" descr="logo"/>
          <p:cNvPicPr>
            <a:picLocks noChangeAspect="1" noChangeArrowheads="1"/>
          </p:cNvPicPr>
          <p:nvPr/>
        </p:nvPicPr>
        <p:blipFill>
          <a:blip r:embed="rId5" cstate="print"/>
          <a:srcRect/>
          <a:stretch>
            <a:fillRect/>
          </a:stretch>
        </p:blipFill>
        <p:spPr bwMode="auto">
          <a:xfrm>
            <a:off x="10439400" y="139445"/>
            <a:ext cx="1752600" cy="1663700"/>
          </a:xfrm>
          <a:prstGeom prst="rect">
            <a:avLst/>
          </a:prstGeom>
          <a:noFill/>
          <a:ln w="9525">
            <a:noFill/>
            <a:miter lim="800000"/>
            <a:headEnd/>
            <a:tailEnd/>
          </a:ln>
        </p:spPr>
      </p:pic>
    </p:spTree>
    <p:extLst>
      <p:ext uri="{BB962C8B-B14F-4D97-AF65-F5344CB8AC3E}">
        <p14:creationId xmlns:p14="http://schemas.microsoft.com/office/powerpoint/2010/main" val="2304203711"/>
      </p:ext>
    </p:extLst>
  </p:cSld>
  <p:clrMapOvr>
    <a:masterClrMapping/>
  </p:clrMapOvr>
  <p:transition advTm="17848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7B2B5-F827-C302-9E66-3847F53F3B84}"/>
              </a:ext>
            </a:extLst>
          </p:cNvPr>
          <p:cNvSpPr>
            <a:spLocks noGrp="1"/>
          </p:cNvSpPr>
          <p:nvPr>
            <p:ph type="title"/>
          </p:nvPr>
        </p:nvSpPr>
        <p:spPr>
          <a:xfrm>
            <a:off x="838200" y="0"/>
            <a:ext cx="10515600" cy="1099457"/>
          </a:xfrm>
        </p:spPr>
        <p:txBody>
          <a:bodyPr/>
          <a:lstStyle/>
          <a:p>
            <a:r>
              <a:rPr lang="en-US" dirty="0"/>
              <a:t>What led to the present mess</a:t>
            </a:r>
          </a:p>
        </p:txBody>
      </p:sp>
      <p:sp>
        <p:nvSpPr>
          <p:cNvPr id="3" name="Content Placeholder 2">
            <a:extLst>
              <a:ext uri="{FF2B5EF4-FFF2-40B4-BE49-F238E27FC236}">
                <a16:creationId xmlns:a16="http://schemas.microsoft.com/office/drawing/2014/main" id="{C030CF86-B489-D05F-D4E6-812BAE83F1E4}"/>
              </a:ext>
            </a:extLst>
          </p:cNvPr>
          <p:cNvSpPr>
            <a:spLocks noGrp="1"/>
          </p:cNvSpPr>
          <p:nvPr>
            <p:ph idx="1"/>
          </p:nvPr>
        </p:nvSpPr>
        <p:spPr>
          <a:xfrm>
            <a:off x="838200" y="1099456"/>
            <a:ext cx="10515600" cy="5758543"/>
          </a:xfrm>
        </p:spPr>
        <p:txBody>
          <a:bodyPr>
            <a:normAutofit fontScale="92500" lnSpcReduction="10000"/>
          </a:bodyPr>
          <a:lstStyle/>
          <a:p>
            <a:r>
              <a:rPr lang="en-US" dirty="0"/>
              <a:t>The share of public transport has continually deteriorated without any  effort  for correction. A lot of talk and discussions not resulting in any viable actions</a:t>
            </a:r>
          </a:p>
          <a:p>
            <a:r>
              <a:rPr lang="en-US" dirty="0"/>
              <a:t>Electrification of rail to attract more passengers off the road not implemented</a:t>
            </a:r>
          </a:p>
          <a:p>
            <a:r>
              <a:rPr lang="en-US" dirty="0"/>
              <a:t>The political support for more and more three wheelers has added to the congestion , ostensibly supported in the interest of poorer passengers, not admitting the lack of effort to provide good public transport, which was available in the past, destroyed by irrational and unplanned, unregulated privatization</a:t>
            </a:r>
          </a:p>
          <a:p>
            <a:r>
              <a:rPr lang="en-US" dirty="0"/>
              <a:t>Pushing the people to somehow get a personal vehicle causing many to  financial dangers and unsustainable  debt commitments</a:t>
            </a:r>
          </a:p>
          <a:p>
            <a:r>
              <a:rPr lang="en-US" dirty="0">
                <a:solidFill>
                  <a:srgbClr val="FF0000"/>
                </a:solidFill>
              </a:rPr>
              <a:t>The policy statement in the National Energy Policy </a:t>
            </a:r>
            <a:r>
              <a:rPr lang="en-US" dirty="0" err="1">
                <a:solidFill>
                  <a:srgbClr val="FF0000"/>
                </a:solidFill>
              </a:rPr>
              <a:t>Gazetted</a:t>
            </a:r>
            <a:r>
              <a:rPr lang="en-US" dirty="0">
                <a:solidFill>
                  <a:srgbClr val="FF0000"/>
                </a:solidFill>
              </a:rPr>
              <a:t> in Aug 2019 stating that 25 %of Light vehicles will be EVs by 2023 under lines the lack </a:t>
            </a:r>
            <a:r>
              <a:rPr lang="en-US">
                <a:solidFill>
                  <a:srgbClr val="FF0000"/>
                </a:solidFill>
              </a:rPr>
              <a:t>of  validity  </a:t>
            </a:r>
            <a:r>
              <a:rPr lang="en-US" dirty="0">
                <a:solidFill>
                  <a:srgbClr val="FF0000"/>
                </a:solidFill>
              </a:rPr>
              <a:t>and value of such policy documents</a:t>
            </a:r>
          </a:p>
          <a:p>
            <a:endParaRPr lang="en-US" dirty="0"/>
          </a:p>
        </p:txBody>
      </p:sp>
    </p:spTree>
    <p:extLst>
      <p:ext uri="{BB962C8B-B14F-4D97-AF65-F5344CB8AC3E}">
        <p14:creationId xmlns:p14="http://schemas.microsoft.com/office/powerpoint/2010/main" val="3654859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9EAF8-E614-D5CF-409D-816F0FB950AD}"/>
              </a:ext>
            </a:extLst>
          </p:cNvPr>
          <p:cNvSpPr>
            <a:spLocks noGrp="1"/>
          </p:cNvSpPr>
          <p:nvPr>
            <p:ph type="title"/>
          </p:nvPr>
        </p:nvSpPr>
        <p:spPr>
          <a:xfrm>
            <a:off x="957943" y="0"/>
            <a:ext cx="10515600" cy="1325563"/>
          </a:xfrm>
        </p:spPr>
        <p:txBody>
          <a:bodyPr/>
          <a:lstStyle/>
          <a:p>
            <a:r>
              <a:rPr lang="en-US" dirty="0"/>
              <a:t>Positive Trends making a change viable in short term </a:t>
            </a:r>
          </a:p>
        </p:txBody>
      </p:sp>
      <p:sp>
        <p:nvSpPr>
          <p:cNvPr id="3" name="Content Placeholder 2">
            <a:extLst>
              <a:ext uri="{FF2B5EF4-FFF2-40B4-BE49-F238E27FC236}">
                <a16:creationId xmlns:a16="http://schemas.microsoft.com/office/drawing/2014/main" id="{4D668BE1-CA03-464A-FCD3-166F4225AF21}"/>
              </a:ext>
            </a:extLst>
          </p:cNvPr>
          <p:cNvSpPr>
            <a:spLocks noGrp="1"/>
          </p:cNvSpPr>
          <p:nvPr>
            <p:ph idx="1"/>
          </p:nvPr>
        </p:nvSpPr>
        <p:spPr/>
        <p:txBody>
          <a:bodyPr>
            <a:normAutofit fontScale="92500" lnSpcReduction="20000"/>
          </a:bodyPr>
          <a:lstStyle/>
          <a:p>
            <a:r>
              <a:rPr lang="en-US" dirty="0"/>
              <a:t>The crisis of covid and lack of FOREX caused the banning of imports, which must be looked at positively  making it possible to charter a different path for the future </a:t>
            </a:r>
          </a:p>
          <a:p>
            <a:r>
              <a:rPr lang="en-US" dirty="0"/>
              <a:t>Sri Lanka already has more than enough light vehicles . Any more additions will exacerbate the road congestion which has reduced the average speed on Colombo roads to less than 12 km/hr.</a:t>
            </a:r>
          </a:p>
          <a:p>
            <a:r>
              <a:rPr lang="en-US" dirty="0"/>
              <a:t>Have saved over $    Million spent annually on import of vehicles which only helps a minority of traders at great financial  and economic loss to the country</a:t>
            </a:r>
          </a:p>
          <a:p>
            <a:r>
              <a:rPr lang="en-US" dirty="0"/>
              <a:t>The change over to more efficient and environmental friendly . Far more economical to operate and devoid of any need for imported fossil fuels is now possible and commercially proven world over. Only </a:t>
            </a:r>
            <a:r>
              <a:rPr lang="en-US" dirty="0" err="1"/>
              <a:t>miniute</a:t>
            </a:r>
            <a:r>
              <a:rPr lang="en-US" dirty="0"/>
              <a:t> acceptance in Sri Lanka</a:t>
            </a:r>
          </a:p>
        </p:txBody>
      </p:sp>
    </p:spTree>
    <p:extLst>
      <p:ext uri="{BB962C8B-B14F-4D97-AF65-F5344CB8AC3E}">
        <p14:creationId xmlns:p14="http://schemas.microsoft.com/office/powerpoint/2010/main" val="1062920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7A800-C094-640D-AA05-F5F99D2206CF}"/>
              </a:ext>
            </a:extLst>
          </p:cNvPr>
          <p:cNvSpPr>
            <a:spLocks noGrp="1"/>
          </p:cNvSpPr>
          <p:nvPr>
            <p:ph type="title"/>
          </p:nvPr>
        </p:nvSpPr>
        <p:spPr>
          <a:xfrm>
            <a:off x="838200" y="18256"/>
            <a:ext cx="10515600" cy="569574"/>
          </a:xfrm>
        </p:spPr>
        <p:txBody>
          <a:bodyPr>
            <a:normAutofit fontScale="90000"/>
          </a:bodyPr>
          <a:lstStyle/>
          <a:p>
            <a:r>
              <a:rPr lang="en-US" dirty="0"/>
              <a:t>Why EVs</a:t>
            </a:r>
          </a:p>
        </p:txBody>
      </p:sp>
      <p:sp>
        <p:nvSpPr>
          <p:cNvPr id="3" name="Content Placeholder 2">
            <a:extLst>
              <a:ext uri="{FF2B5EF4-FFF2-40B4-BE49-F238E27FC236}">
                <a16:creationId xmlns:a16="http://schemas.microsoft.com/office/drawing/2014/main" id="{D04A42D9-A8E4-6E20-1C60-0DBCF0A7DDEE}"/>
              </a:ext>
            </a:extLst>
          </p:cNvPr>
          <p:cNvSpPr>
            <a:spLocks noGrp="1"/>
          </p:cNvSpPr>
          <p:nvPr>
            <p:ph idx="1"/>
          </p:nvPr>
        </p:nvSpPr>
        <p:spPr>
          <a:xfrm>
            <a:off x="707572" y="889453"/>
            <a:ext cx="10515600" cy="5696404"/>
          </a:xfrm>
        </p:spPr>
        <p:txBody>
          <a:bodyPr>
            <a:normAutofit fontScale="85000" lnSpcReduction="10000"/>
          </a:bodyPr>
          <a:lstStyle/>
          <a:p>
            <a:r>
              <a:rPr lang="en-US" dirty="0"/>
              <a:t>The main reason for the change over is to save $ 4,000,000 foreign exchange on transport fuel</a:t>
            </a:r>
          </a:p>
          <a:p>
            <a:r>
              <a:rPr lang="en-US" dirty="0"/>
              <a:t>The zero emission form EVs will automatically provide the means of achieving the target set by the  NDA on transport.  </a:t>
            </a:r>
          </a:p>
          <a:p>
            <a:r>
              <a:rPr lang="en-US" dirty="0"/>
              <a:t>Much lower cost of operation to the owner with 80% energy </a:t>
            </a:r>
            <a:r>
              <a:rPr lang="en-US" dirty="0" err="1"/>
              <a:t>effcienty</a:t>
            </a:r>
            <a:r>
              <a:rPr lang="en-US" dirty="0"/>
              <a:t> Vs 15% for Petrol or Diesel Machines. Cost is as low as Rs 2.50 per km by charging at off peak hours from the grid or near zero if charged  using solar power  </a:t>
            </a:r>
          </a:p>
          <a:p>
            <a:r>
              <a:rPr lang="en-US" dirty="0"/>
              <a:t>Much lower cost of maintenance reducing the drain </a:t>
            </a:r>
            <a:r>
              <a:rPr lang="en-US" dirty="0" err="1"/>
              <a:t>oon</a:t>
            </a:r>
            <a:r>
              <a:rPr lang="en-US" dirty="0"/>
              <a:t> foreign exchange for import of  spares.</a:t>
            </a:r>
          </a:p>
          <a:p>
            <a:r>
              <a:rPr lang="en-US" dirty="0"/>
              <a:t>Most importantly possibility of creating a local industry for converting over 3 Million light vehicles including 3 W and cars to EVs by competent local technicians without the need for new additions from abroad. This has already been commenced by  David Peiris and Code Gen </a:t>
            </a:r>
          </a:p>
          <a:p>
            <a:r>
              <a:rPr lang="en-US" dirty="0">
                <a:solidFill>
                  <a:srgbClr val="FF0000"/>
                </a:solidFill>
              </a:rPr>
              <a:t>All major automobile manufacturers have made plans to stop making and petrol or diesel vehicles by 2035.</a:t>
            </a:r>
          </a:p>
          <a:p>
            <a:r>
              <a:rPr lang="en-US" dirty="0"/>
              <a:t>Many countries have set time targets to reach 100% fossil fuel free transport </a:t>
            </a:r>
          </a:p>
          <a:p>
            <a:endParaRPr lang="en-US" dirty="0"/>
          </a:p>
        </p:txBody>
      </p:sp>
    </p:spTree>
    <p:extLst>
      <p:ext uri="{BB962C8B-B14F-4D97-AF65-F5344CB8AC3E}">
        <p14:creationId xmlns:p14="http://schemas.microsoft.com/office/powerpoint/2010/main" val="1044026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1739</Words>
  <Application>Microsoft Office PowerPoint</Application>
  <PresentationFormat>Widescreen</PresentationFormat>
  <Paragraphs>139</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BatangChe</vt:lpstr>
      <vt:lpstr>Arial</vt:lpstr>
      <vt:lpstr>Arial Black</vt:lpstr>
      <vt:lpstr>Calibri</vt:lpstr>
      <vt:lpstr>Calibri Light</vt:lpstr>
      <vt:lpstr>Times New Roman</vt:lpstr>
      <vt:lpstr>Wingdings</vt:lpstr>
      <vt:lpstr>Office Theme</vt:lpstr>
      <vt:lpstr>A Transport Policy for Sri Lanka ?</vt:lpstr>
      <vt:lpstr>An urgent Need due to many aspects</vt:lpstr>
      <vt:lpstr>A much detailed an in depth study is needed, But an important step can be taken urgently !</vt:lpstr>
      <vt:lpstr>The current Status on Transport fuels </vt:lpstr>
      <vt:lpstr>PowerPoint Presentation</vt:lpstr>
      <vt:lpstr>Transportation is main consumer  of petroleum fuels </vt:lpstr>
      <vt:lpstr>What led to the present mess</vt:lpstr>
      <vt:lpstr>Positive Trends making a change viable in short term </vt:lpstr>
      <vt:lpstr>Why EVs</vt:lpstr>
      <vt:lpstr>What about the larger vehicles?</vt:lpstr>
      <vt:lpstr>Impact on Transport Cost across the board</vt:lpstr>
      <vt:lpstr>PowerPoint Presentation</vt:lpstr>
      <vt:lpstr>Barriers to the change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Rishani Jay</dc:creator>
  <cp:lastModifiedBy>Rishani Jay</cp:lastModifiedBy>
  <cp:revision>6</cp:revision>
  <dcterms:created xsi:type="dcterms:W3CDTF">2024-08-26T03:30:46Z</dcterms:created>
  <dcterms:modified xsi:type="dcterms:W3CDTF">2024-08-26T11:36:18Z</dcterms:modified>
</cp:coreProperties>
</file>